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333" r:id="rId3"/>
    <p:sldId id="866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2" r:id="rId12"/>
    <p:sldId id="344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388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95CEE-6D11-424B-A0BE-BF61B633B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5AE50D-8E70-468E-94EE-CCD970F15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8D39CE-143F-44C5-9EE9-2E611C75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0FFC3A-F6B8-4EBC-8154-09AABF10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C8351A-6F92-44B7-B2E6-AAFF739F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21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B6B8-D28C-4CD8-BFAA-EE5D9481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B5C8CE-9A17-434F-9664-385037FC3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904876-2546-470F-93ED-5681C814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61D573-21C6-4213-98F6-654D0115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1B596-73D8-47DC-8FBB-857970A8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85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A7C608-7DCC-48A5-A174-C80EA9325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27B90F-EF3A-4FB0-97D8-ECE09A9DB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609DF-22BC-4122-B547-21F65604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8F561C-455A-4D5A-91F5-AD920958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2C63-8158-4A1B-B062-51108720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68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64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F6275-DF54-40EE-BBB8-52B6E5FF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B7D6D4-48B1-4E7F-835B-315B6CD3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00735-DECB-498A-8D51-C52437C7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9ED18B-006B-4B92-9E2B-87D2BA56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8EBB44-81CC-4F4A-80EF-1AD1C87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25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202C-7F12-4BC8-B782-7ECD416C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AD773E-33C4-48F4-B2BD-2530894D9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9F1FE-ED54-4EBB-9A3D-526DBA50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AFE6E4-0E08-4CEC-852B-AA1B3AB1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ACD2E7-F86E-478C-B6D4-8CA2B977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91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E0463-2AC5-4A0F-A178-EBB68EE3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CB57D-FEE3-4ADF-8650-9DC25C640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312B52-BFAC-4B9A-89AF-F08DBA373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11BE2C-8C1A-4C12-BEB6-83A14C1C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2CCA3C-A820-41B6-BF44-07FBCD31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A0E7F-306A-4228-A2D2-98B6902E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17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66A8E-C80A-4D7E-882D-C64BA002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DCDE9-4C6E-4F27-B156-AA7228E8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7EB4F5-2656-4567-B675-FDC550B07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6E03E6-2B5F-453B-889A-FFF858271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A8637F-44DD-4246-9EF6-E34B2DB37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3EE389-F685-42C2-AED0-2FFE97CE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F48D01-C60C-4DCB-9EFB-0B259EA5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5758E2-5773-494B-847C-4F75E539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42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DCEF0-1488-42E7-8598-AF8B7CE8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267302-31F7-478A-AA45-94384C7D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251BF0-3F98-4B68-BD36-E483DED1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FA22B-089D-4BE1-9CFD-43DC474F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9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A2A564-78ED-4D85-A976-1AA0D10A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FB6616-7141-4FDA-9996-2071F1D0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E63776-FE41-4CC2-8315-2F007438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9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8C9D1-40B6-4FA0-B965-1C80A3A7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ADAAFD-C0F7-4240-B5C0-4A5CAD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DC8237-F09D-4C4B-8E64-973C467B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971EC2-2893-404C-B739-AD321685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3290B5-9A70-492F-89CE-9C867CAD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38246-71F3-49EC-A56D-D6D8E86E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2D136-EA16-4165-9D46-43C47D72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03D6F9-D9A8-4FB8-A90E-474954467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41DA2E-EBD1-433F-B71C-1DDCFDDD6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26B80C-3B96-42ED-B242-F031CF74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7A6BA2-45AE-4C86-A826-B11F8747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F78AB0-C8A3-49EA-BDC3-62AC5399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56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DF74D-24D4-4D97-A467-036F83CB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7E9440-CAAB-4E55-B1D1-511325A84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EF3351-72CC-4F8D-9C07-A704DA222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93437-BFC5-49E8-97CD-69DD605E362B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C71C1A-1BAD-444E-AAE8-C125C697A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CF456-D884-4E11-85D4-3333991CC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7EF19-FE15-4A07-ADCE-E1FD972C5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57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5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hyperlink" Target="https://creativecommons.org/licenses/by/4.0/" TargetMode="Externa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10" Type="http://schemas.openxmlformats.org/officeDocument/2006/relationships/image" Target="../media/image72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3.png"/><Relationship Id="rId10" Type="http://schemas.openxmlformats.org/officeDocument/2006/relationships/image" Target="../media/image81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3" y="2190837"/>
            <a:ext cx="3225574" cy="373988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914873" y="855830"/>
            <a:ext cx="7073924" cy="10570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6869" spc="5" dirty="0">
                <a:latin typeface="Arial"/>
                <a:cs typeface="Arial"/>
              </a:rPr>
              <a:t>Импорт данных с</a:t>
            </a:r>
            <a:endParaRPr sz="68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 rot="-2700000">
            <a:off x="164890" y="450557"/>
            <a:ext cx="1054776" cy="4054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35" b="1" spc="5" dirty="0">
                <a:solidFill>
                  <a:srgbClr val="FFFFFF"/>
                </a:solidFill>
                <a:latin typeface="Arial"/>
                <a:cs typeface="Arial"/>
              </a:rPr>
              <a:t>Bonus</a:t>
            </a:r>
            <a:endParaRPr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19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30846" y="752663"/>
            <a:ext cx="2818079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40" spc="5" dirty="0">
                <a:latin typeface="Arial"/>
                <a:cs typeface="Arial"/>
              </a:rPr>
              <a:t>read_csv()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686290" y="2220680"/>
            <a:ext cx="6612131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Функции </a:t>
            </a:r>
            <a:r>
              <a:rPr sz="2715" spc="5" dirty="0" err="1">
                <a:latin typeface="Arial"/>
                <a:cs typeface="Arial"/>
              </a:rPr>
              <a:t>readr</a:t>
            </a:r>
            <a:r>
              <a:rPr sz="2715" spc="5" dirty="0">
                <a:latin typeface="Arial"/>
                <a:cs typeface="Arial"/>
              </a:rPr>
              <a:t> </a:t>
            </a:r>
            <a:r>
              <a:rPr lang="ru-RU" sz="2715" spc="5" dirty="0">
                <a:latin typeface="Arial"/>
                <a:cs typeface="Arial"/>
              </a:rPr>
              <a:t>имеют сходный синтаксис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53" y="2777445"/>
            <a:ext cx="6818696" cy="808544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78" y="2774270"/>
            <a:ext cx="6825041" cy="81489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781533" y="3019232"/>
            <a:ext cx="5010987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df  &lt;-  read_csv(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"path/to/file.csv",  …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78" y="3461141"/>
            <a:ext cx="2770985" cy="205527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781533" y="4467438"/>
            <a:ext cx="2598788" cy="597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Объект в который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загружается таблица</a:t>
            </a:r>
            <a:endParaRPr sz="2183" dirty="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48" y="3445566"/>
            <a:ext cx="3062868" cy="206836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002811" y="4296317"/>
            <a:ext cx="2219197" cy="939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Путь от рабочей </a:t>
            </a:r>
            <a:b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директории до</a:t>
            </a:r>
            <a:b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файла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80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16532" y="2730550"/>
            <a:ext cx="3070392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0" spc="5" dirty="0" err="1">
                <a:solidFill>
                  <a:srgbClr val="F3F3F3"/>
                </a:solidFill>
                <a:latin typeface="Arial"/>
                <a:cs typeface="Arial"/>
              </a:rPr>
              <a:t>tibble</a:t>
            </a:r>
            <a:endParaRPr sz="10000" dirty="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952971" y="752663"/>
            <a:ext cx="6299802" cy="68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459" spc="5" dirty="0">
                <a:latin typeface="Arial"/>
                <a:cs typeface="Arial"/>
              </a:rPr>
              <a:t>read.csv() vs. read_csv()</a:t>
            </a:r>
            <a:endParaRPr sz="4450"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9" y="1694100"/>
            <a:ext cx="4616126" cy="499709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72" y="1752717"/>
            <a:ext cx="4438339" cy="4819312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22" y="1746368"/>
            <a:ext cx="4451038" cy="4832011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95" y="1694100"/>
            <a:ext cx="4622476" cy="4997099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40" y="1752717"/>
            <a:ext cx="4444688" cy="4819312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91" y="1746368"/>
            <a:ext cx="4457387" cy="483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9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94364" y="752663"/>
            <a:ext cx="1855957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tibbles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46214" y="1735631"/>
            <a:ext cx="11844525" cy="879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Новый класс таблиц расширяющий </a:t>
            </a:r>
            <a:r>
              <a:rPr sz="2715" spc="5" dirty="0">
                <a:latin typeface="Arial"/>
                <a:cs typeface="Arial"/>
              </a:rPr>
              <a:t>data frame </a:t>
            </a:r>
            <a:r>
              <a:rPr lang="ru-RU" sz="2715" spc="5" dirty="0">
                <a:latin typeface="Arial"/>
                <a:cs typeface="Arial"/>
              </a:rPr>
              <a:t>используемый в </a:t>
            </a:r>
            <a:r>
              <a:rPr sz="2715" spc="5" dirty="0" err="1">
                <a:latin typeface="Arial"/>
                <a:cs typeface="Arial"/>
              </a:rPr>
              <a:t>tidyverse</a:t>
            </a:r>
            <a:r>
              <a:rPr sz="2715" spc="5" dirty="0"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  <a:p>
            <a:r>
              <a:rPr sz="3000" spc="5" dirty="0">
                <a:latin typeface="Arial"/>
                <a:cs typeface="Arial"/>
              </a:rPr>
              <a:t>Tibble </a:t>
            </a:r>
            <a:r>
              <a:rPr lang="ru-RU" sz="3000" spc="5" dirty="0">
                <a:latin typeface="Arial"/>
                <a:cs typeface="Arial"/>
              </a:rPr>
              <a:t>расширяет </a:t>
            </a:r>
            <a:r>
              <a:rPr sz="3000" spc="5" dirty="0">
                <a:latin typeface="Arial"/>
                <a:cs typeface="Arial"/>
              </a:rPr>
              <a:t>data frame </a:t>
            </a:r>
            <a:r>
              <a:rPr lang="ru-RU" sz="3000" spc="5" dirty="0">
                <a:latin typeface="Arial"/>
                <a:cs typeface="Arial"/>
              </a:rPr>
              <a:t>объекты следующим образом</a:t>
            </a:r>
            <a:r>
              <a:rPr sz="3000" spc="5" dirty="0">
                <a:latin typeface="Arial"/>
                <a:cs typeface="Arial"/>
              </a:rPr>
              <a:t>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02065" y="2976277"/>
            <a:ext cx="32188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b="1" spc="5" dirty="0">
                <a:latin typeface="Arial"/>
                <a:cs typeface="Arial"/>
              </a:rPr>
              <a:t>1.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02065" y="2976277"/>
            <a:ext cx="10003701" cy="29431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69878"/>
            <a:r>
              <a:rPr lang="ru-RU" sz="2745" b="1" spc="5" dirty="0">
                <a:latin typeface="Arial"/>
                <a:cs typeface="Arial"/>
              </a:rPr>
              <a:t>Выборка</a:t>
            </a:r>
            <a:r>
              <a:rPr sz="2745" b="1" spc="5" dirty="0">
                <a:latin typeface="Arial"/>
                <a:cs typeface="Arial"/>
              </a:rPr>
              <a:t> </a:t>
            </a:r>
            <a:r>
              <a:rPr sz="2745" spc="5" dirty="0">
                <a:latin typeface="Arial"/>
                <a:cs typeface="Arial"/>
              </a:rPr>
              <a:t>- [ </a:t>
            </a:r>
            <a:r>
              <a:rPr lang="ru-RU" sz="2745" spc="5" dirty="0">
                <a:latin typeface="Arial"/>
                <a:cs typeface="Arial"/>
              </a:rPr>
              <a:t>возвращает новый</a:t>
            </a:r>
            <a:r>
              <a:rPr sz="2745" spc="5" dirty="0">
                <a:latin typeface="Arial"/>
                <a:cs typeface="Arial"/>
              </a:rPr>
              <a:t> tibble, [[ </a:t>
            </a:r>
            <a:r>
              <a:rPr lang="ru-RU" sz="2745" spc="5" dirty="0">
                <a:latin typeface="Arial"/>
                <a:cs typeface="Arial"/>
              </a:rPr>
              <a:t>и</a:t>
            </a:r>
            <a:r>
              <a:rPr sz="2745" spc="5" dirty="0">
                <a:latin typeface="Arial"/>
                <a:cs typeface="Arial"/>
              </a:rPr>
              <a:t> $ </a:t>
            </a:r>
            <a:r>
              <a:rPr lang="ru-RU" sz="2745" spc="5" dirty="0">
                <a:latin typeface="Arial"/>
                <a:cs typeface="Arial"/>
              </a:rPr>
              <a:t>возвращают </a:t>
            </a:r>
            <a:br>
              <a:rPr lang="ru-RU" sz="2745" spc="5" dirty="0">
                <a:latin typeface="Arial"/>
                <a:cs typeface="Arial"/>
              </a:rPr>
            </a:br>
            <a:r>
              <a:rPr lang="ru-RU" sz="2745" spc="5" dirty="0">
                <a:latin typeface="Arial"/>
                <a:cs typeface="Arial"/>
              </a:rPr>
              <a:t>новый вектор</a:t>
            </a:r>
            <a:endParaRPr sz="3000" dirty="0">
              <a:latin typeface="Arial"/>
              <a:cs typeface="Arial"/>
            </a:endParaRPr>
          </a:p>
          <a:p>
            <a:r>
              <a:rPr sz="2745" b="1" spc="5" dirty="0">
                <a:latin typeface="Arial"/>
                <a:cs typeface="Arial"/>
              </a:rPr>
              <a:t>2. </a:t>
            </a:r>
            <a:r>
              <a:rPr lang="ru-RU" sz="2745" b="1" spc="5" dirty="0">
                <a:latin typeface="Arial"/>
                <a:cs typeface="Arial"/>
              </a:rPr>
              <a:t>Нет частичного совпадения </a:t>
            </a:r>
            <a:r>
              <a:rPr lang="ru-RU" sz="2745" spc="5" dirty="0">
                <a:latin typeface="Arial"/>
                <a:cs typeface="Arial"/>
              </a:rPr>
              <a:t>–</a:t>
            </a:r>
            <a:r>
              <a:rPr sz="2745" spc="5" dirty="0">
                <a:latin typeface="Arial"/>
                <a:cs typeface="Arial"/>
              </a:rPr>
              <a:t> </a:t>
            </a:r>
            <a:r>
              <a:rPr lang="ru-RU" sz="2745" spc="5" dirty="0">
                <a:latin typeface="Arial"/>
                <a:cs typeface="Arial"/>
              </a:rPr>
              <a:t>Вы должны использовать </a:t>
            </a:r>
            <a:br>
              <a:rPr lang="ru-RU" sz="2745" spc="5" dirty="0">
                <a:latin typeface="Arial"/>
                <a:cs typeface="Arial"/>
              </a:rPr>
            </a:br>
            <a:r>
              <a:rPr lang="ru-RU" sz="2745" spc="5" dirty="0">
                <a:latin typeface="Arial"/>
                <a:cs typeface="Arial"/>
              </a:rPr>
              <a:t>полные имена переменных при выборке</a:t>
            </a:r>
          </a:p>
          <a:p>
            <a:r>
              <a:rPr sz="2715" b="1" spc="5" dirty="0">
                <a:latin typeface="Arial"/>
                <a:cs typeface="Arial"/>
              </a:rPr>
              <a:t>3. </a:t>
            </a:r>
            <a:r>
              <a:rPr lang="ru-RU" sz="2715" b="1" spc="5" dirty="0">
                <a:latin typeface="Arial"/>
                <a:cs typeface="Arial"/>
              </a:rPr>
              <a:t>Представление </a:t>
            </a:r>
            <a:r>
              <a:rPr lang="ru-RU" sz="2715" spc="5" dirty="0">
                <a:latin typeface="Arial"/>
                <a:cs typeface="Arial"/>
              </a:rPr>
              <a:t>–</a:t>
            </a:r>
            <a:r>
              <a:rPr sz="2715" spc="5" dirty="0">
                <a:latin typeface="Arial"/>
                <a:cs typeface="Arial"/>
              </a:rPr>
              <a:t> </a:t>
            </a:r>
            <a:r>
              <a:rPr sz="2715" spc="5" dirty="0" err="1">
                <a:latin typeface="Arial"/>
                <a:cs typeface="Arial"/>
              </a:rPr>
              <a:t>tibble</a:t>
            </a:r>
            <a:r>
              <a:rPr lang="ru-RU" sz="2715" spc="5" dirty="0">
                <a:latin typeface="Arial"/>
                <a:cs typeface="Arial"/>
              </a:rPr>
              <a:t> на выводе</a:t>
            </a:r>
            <a:r>
              <a:rPr sz="2715" spc="5" dirty="0">
                <a:latin typeface="Arial"/>
                <a:cs typeface="Arial"/>
              </a:rPr>
              <a:t> </a:t>
            </a:r>
            <a:r>
              <a:rPr lang="ru-RU" sz="2715" spc="5" dirty="0">
                <a:latin typeface="Arial"/>
                <a:cs typeface="Arial"/>
              </a:rPr>
              <a:t>пытается компактно </a:t>
            </a:r>
            <a:br>
              <a:rPr lang="ru-RU" sz="2715" spc="5" dirty="0">
                <a:latin typeface="Arial"/>
                <a:cs typeface="Arial"/>
              </a:rPr>
            </a:br>
            <a:r>
              <a:rPr lang="ru-RU" sz="2715" spc="5" dirty="0">
                <a:latin typeface="Arial"/>
                <a:cs typeface="Arial"/>
              </a:rPr>
              <a:t>отобразить таблицу так, чтобы она поместилась на экране</a:t>
            </a:r>
            <a:br>
              <a:rPr lang="ru-RU" sz="2715" spc="5" dirty="0">
                <a:latin typeface="Arial"/>
                <a:cs typeface="Arial"/>
              </a:rPr>
            </a:br>
            <a:r>
              <a:rPr lang="ru-RU" sz="2715" spc="5" dirty="0">
                <a:latin typeface="Arial"/>
                <a:cs typeface="Arial"/>
              </a:rPr>
              <a:t>консоли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13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9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327704" y="892353"/>
            <a:ext cx="1534716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tibble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013237" y="2131787"/>
            <a:ext cx="4518225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Вспомогательные функции</a:t>
            </a:r>
            <a:r>
              <a:rPr sz="2715" spc="5" dirty="0"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13237" y="2760392"/>
            <a:ext cx="5548635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•  </a:t>
            </a:r>
            <a:r>
              <a:rPr sz="2865" b="1" spc="5" dirty="0">
                <a:latin typeface="Arial"/>
                <a:cs typeface="Arial"/>
              </a:rPr>
              <a:t>as_tibble()</a:t>
            </a:r>
            <a:r>
              <a:rPr sz="2865" spc="5" dirty="0">
                <a:latin typeface="Arial"/>
                <a:cs typeface="Arial"/>
              </a:rPr>
              <a:t> - data frame </a:t>
            </a:r>
            <a:r>
              <a:rPr lang="ru-RU" sz="2865" spc="5" dirty="0">
                <a:latin typeface="Arial"/>
                <a:cs typeface="Arial"/>
              </a:rPr>
              <a:t>в</a:t>
            </a:r>
            <a:r>
              <a:rPr sz="2865" spc="5" dirty="0">
                <a:latin typeface="Arial"/>
                <a:cs typeface="Arial"/>
              </a:rPr>
              <a:t> tibble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13237" y="3388998"/>
            <a:ext cx="6325450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•  </a:t>
            </a:r>
            <a:r>
              <a:rPr sz="2865" b="1" spc="5" dirty="0">
                <a:latin typeface="Arial"/>
                <a:cs typeface="Arial"/>
              </a:rPr>
              <a:t>as.data.frame()</a:t>
            </a:r>
            <a:r>
              <a:rPr sz="2865" spc="5" dirty="0">
                <a:latin typeface="Arial"/>
                <a:cs typeface="Arial"/>
              </a:rPr>
              <a:t> - </a:t>
            </a:r>
            <a:r>
              <a:rPr sz="2865" spc="5" dirty="0" err="1">
                <a:latin typeface="Arial"/>
                <a:cs typeface="Arial"/>
              </a:rPr>
              <a:t>tibble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в</a:t>
            </a:r>
            <a:r>
              <a:rPr sz="2865" spc="5" dirty="0">
                <a:latin typeface="Arial"/>
                <a:cs typeface="Arial"/>
              </a:rPr>
              <a:t> data frame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13237" y="4017604"/>
            <a:ext cx="6902211" cy="4408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65" spc="5" dirty="0">
                <a:latin typeface="Arial"/>
                <a:cs typeface="Arial"/>
              </a:rPr>
              <a:t>•  </a:t>
            </a:r>
            <a:r>
              <a:rPr sz="2865" b="1" spc="5" dirty="0">
                <a:latin typeface="Arial"/>
                <a:cs typeface="Arial"/>
              </a:rPr>
              <a:t>tribble()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–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упрощенное создание </a:t>
            </a:r>
            <a:r>
              <a:rPr sz="2865" spc="5" dirty="0" err="1">
                <a:latin typeface="Arial"/>
                <a:cs typeface="Arial"/>
              </a:rPr>
              <a:t>tibble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69" y="4837121"/>
            <a:ext cx="2066759" cy="1615745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95" y="4833946"/>
            <a:ext cx="2073108" cy="162209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905403" y="4919272"/>
            <a:ext cx="1360694" cy="150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950" spc="5" dirty="0">
                <a:latin typeface="Arial"/>
                <a:cs typeface="Arial"/>
              </a:rPr>
              <a:t>tribble(</a:t>
            </a:r>
            <a:endParaRPr sz="1950">
              <a:latin typeface="Arial"/>
              <a:cs typeface="Arial"/>
            </a:endParaRPr>
          </a:p>
          <a:p>
            <a:r>
              <a:rPr sz="1950" spc="5" dirty="0">
                <a:latin typeface="Arial"/>
                <a:cs typeface="Arial"/>
              </a:rPr>
              <a:t>      ~x,    ~y,</a:t>
            </a:r>
            <a:endParaRPr sz="1950">
              <a:latin typeface="Arial"/>
              <a:cs typeface="Arial"/>
            </a:endParaRPr>
          </a:p>
          <a:p>
            <a:r>
              <a:rPr sz="1950" spc="5" dirty="0">
                <a:latin typeface="Arial"/>
                <a:cs typeface="Arial"/>
              </a:rPr>
              <a:t>        1,  "a",</a:t>
            </a:r>
            <a:endParaRPr sz="1950">
              <a:latin typeface="Arial"/>
              <a:cs typeface="Arial"/>
            </a:endParaRPr>
          </a:p>
          <a:p>
            <a:r>
              <a:rPr sz="1950" spc="5" dirty="0">
                <a:latin typeface="Arial"/>
                <a:cs typeface="Arial"/>
              </a:rPr>
              <a:t>        2,  "b",</a:t>
            </a:r>
            <a:endParaRPr sz="1950">
              <a:latin typeface="Arial"/>
              <a:cs typeface="Arial"/>
            </a:endParaRPr>
          </a:p>
          <a:p>
            <a:r>
              <a:rPr sz="1950" spc="5" dirty="0">
                <a:latin typeface="Arial"/>
                <a:cs typeface="Arial"/>
              </a:rPr>
              <a:t>        3,  "c")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85" y="674297"/>
            <a:ext cx="1100995" cy="836756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74" y="850456"/>
            <a:ext cx="1100995" cy="660597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89" y="670135"/>
            <a:ext cx="397007" cy="396328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80" y="1511053"/>
            <a:ext cx="209189" cy="176159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95" y="850456"/>
            <a:ext cx="1100995" cy="836756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95" y="850456"/>
            <a:ext cx="1100995" cy="660597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80" y="696316"/>
            <a:ext cx="209189" cy="176159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89519" y="1110461"/>
            <a:ext cx="981038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500" spc="5" dirty="0">
                <a:solidFill>
                  <a:srgbClr val="7A4300"/>
                </a:solidFill>
                <a:latin typeface="Arial"/>
                <a:cs typeface="Arial"/>
              </a:rPr>
              <a:t>R  package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30" y="4832252"/>
            <a:ext cx="1049068" cy="406372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7" y="4832252"/>
            <a:ext cx="1049069" cy="406372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30" y="5238623"/>
            <a:ext cx="1049068" cy="406372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7" y="5238623"/>
            <a:ext cx="1049069" cy="406372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30" y="5644995"/>
            <a:ext cx="1049068" cy="406372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7" y="5644995"/>
            <a:ext cx="1049069" cy="406372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30" y="6051366"/>
            <a:ext cx="1049068" cy="406372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7" y="6051366"/>
            <a:ext cx="1049069" cy="40637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832549" y="4891144"/>
            <a:ext cx="160941" cy="1384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250">
              <a:latin typeface="Arial"/>
              <a:cs typeface="Arial"/>
            </a:endParaRPr>
          </a:p>
          <a:p>
            <a:r>
              <a:rPr sz="2250" spc="5" dirty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  <a:p>
            <a:r>
              <a:rPr sz="2250" spc="5" dirty="0"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  <a:p>
            <a:r>
              <a:rPr sz="2250" spc="5" dirty="0">
                <a:latin typeface="Arial"/>
                <a:cs typeface="Arial"/>
              </a:rPr>
              <a:t>3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873875" y="4891144"/>
            <a:ext cx="167354" cy="1384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6350"/>
            <a:r>
              <a:rPr sz="2250" b="1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250">
              <a:latin typeface="Arial"/>
              <a:cs typeface="Arial"/>
            </a:endParaRPr>
          </a:p>
          <a:p>
            <a:pPr marL="6350"/>
            <a:r>
              <a:rPr sz="2250" spc="5" dirty="0">
                <a:latin typeface="Arial"/>
                <a:cs typeface="Arial"/>
              </a:rPr>
              <a:t>a</a:t>
            </a:r>
            <a:endParaRPr sz="2250">
              <a:latin typeface="Arial"/>
              <a:cs typeface="Arial"/>
            </a:endParaRPr>
          </a:p>
          <a:p>
            <a:r>
              <a:rPr sz="2250" spc="5" dirty="0">
                <a:latin typeface="Arial"/>
                <a:cs typeface="Arial"/>
              </a:rPr>
              <a:t>b</a:t>
            </a:r>
            <a:endParaRPr sz="2250">
              <a:latin typeface="Arial"/>
              <a:cs typeface="Arial"/>
            </a:endParaRPr>
          </a:p>
          <a:p>
            <a:pPr marL="19049"/>
            <a:r>
              <a:rPr sz="2250" spc="5" dirty="0">
                <a:latin typeface="Arial"/>
                <a:cs typeface="Arial"/>
              </a:rPr>
              <a:t>c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99" y="4806853"/>
            <a:ext cx="25398" cy="1676282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2" y="5632295"/>
            <a:ext cx="2148935" cy="25398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2" y="6038667"/>
            <a:ext cx="2148935" cy="25398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2" y="5225924"/>
            <a:ext cx="2148935" cy="25398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31" y="4806853"/>
            <a:ext cx="25398" cy="1676282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70" y="4806853"/>
            <a:ext cx="25398" cy="1676282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2" y="4819553"/>
            <a:ext cx="2148935" cy="25398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2" y="6445038"/>
            <a:ext cx="2148935" cy="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2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5" y="183061"/>
            <a:ext cx="8540226" cy="6608616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5" y="183061"/>
            <a:ext cx="8540226" cy="6608616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0" y="341796"/>
            <a:ext cx="1998372" cy="6190508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4" y="587287"/>
            <a:ext cx="1908888" cy="588509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1751" y="3505951"/>
            <a:ext cx="32701" cy="1115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3774" y="3504007"/>
            <a:ext cx="63159" cy="1046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C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76319" y="3504007"/>
            <a:ext cx="1657826" cy="3208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ontrol the default appearance with options:</a:t>
            </a:r>
            <a:endParaRPr sz="650">
              <a:latin typeface="Arial"/>
              <a:cs typeface="Arial"/>
            </a:endParaRPr>
          </a:p>
          <a:p>
            <a:pPr marL="17328"/>
            <a:r>
              <a:rPr sz="725" spc="5" dirty="0">
                <a:latin typeface="Arial"/>
                <a:cs typeface="Arial"/>
              </a:rPr>
              <a:t>options(tibble.print_max = n,</a:t>
            </a:r>
            <a:endParaRPr sz="700">
              <a:latin typeface="Arial"/>
              <a:cs typeface="Arial"/>
            </a:endParaRPr>
          </a:p>
          <a:p>
            <a:pPr marL="110498"/>
            <a:r>
              <a:rPr sz="680" spc="5" dirty="0">
                <a:latin typeface="Arial"/>
                <a:cs typeface="Arial"/>
              </a:rPr>
              <a:t>tibble.print_min = m, tibble.width = Inf)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81751" y="3906356"/>
            <a:ext cx="32701" cy="1115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3774" y="3908299"/>
            <a:ext cx="1561646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View entire data set with View(x, title) or</a:t>
            </a:r>
            <a:endParaRPr sz="650">
              <a:latin typeface="Arial"/>
              <a:cs typeface="Arial"/>
            </a:endParaRPr>
          </a:p>
          <a:p>
            <a:r>
              <a:rPr sz="725" spc="5" dirty="0">
                <a:latin typeface="Arial"/>
                <a:cs typeface="Arial"/>
              </a:rPr>
              <a:t>glimpse(x, width = NULL, …)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81751" y="4178475"/>
            <a:ext cx="32701" cy="1115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23774" y="4180418"/>
            <a:ext cx="1603644" cy="216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Revert to data frame with as.data.frame()</a:t>
            </a:r>
            <a:endParaRPr sz="650">
              <a:latin typeface="Arial"/>
              <a:cs typeface="Arial"/>
            </a:endParaRPr>
          </a:p>
          <a:p>
            <a:r>
              <a:rPr sz="725" spc="5" dirty="0">
                <a:latin typeface="Arial"/>
                <a:cs typeface="Arial"/>
              </a:rPr>
              <a:t>(required for some older packages)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8" y="349854"/>
            <a:ext cx="2002580" cy="196131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91788" y="361106"/>
            <a:ext cx="1886414" cy="181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80" b="1" spc="5" dirty="0">
                <a:solidFill>
                  <a:srgbClr val="FFFFFF"/>
                </a:solidFill>
                <a:latin typeface="Arial"/>
                <a:cs typeface="Arial"/>
              </a:rPr>
              <a:t>Tibbles </a:t>
            </a:r>
            <a:r>
              <a:rPr sz="880" spc="5" dirty="0">
                <a:solidFill>
                  <a:srgbClr val="FFFFFF"/>
                </a:solidFill>
                <a:latin typeface="Arial"/>
                <a:cs typeface="Arial"/>
              </a:rPr>
              <a:t>- an enhanced data frame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8" y="4425498"/>
            <a:ext cx="1931341" cy="15549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4" y="1160018"/>
            <a:ext cx="644399" cy="93298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4" y="1067688"/>
            <a:ext cx="644399" cy="93298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4" y="975357"/>
            <a:ext cx="644399" cy="93298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26" y="999138"/>
            <a:ext cx="226000" cy="226377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85" y="950320"/>
            <a:ext cx="102483" cy="102628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85" y="1171703"/>
            <a:ext cx="102483" cy="102629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14" y="999138"/>
            <a:ext cx="226000" cy="226377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74" y="950320"/>
            <a:ext cx="102482" cy="102628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74" y="1171703"/>
            <a:ext cx="102482" cy="102629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13" y="999138"/>
            <a:ext cx="226000" cy="226377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73" y="950320"/>
            <a:ext cx="102482" cy="102628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73" y="1171703"/>
            <a:ext cx="102482" cy="102629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860733" y="603990"/>
            <a:ext cx="1904689" cy="3208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The tibble package provides a new S3 class for</a:t>
            </a:r>
            <a:endParaRPr sz="650">
              <a:latin typeface="Arial"/>
              <a:cs typeface="Arial"/>
            </a:endParaRPr>
          </a:p>
          <a:p>
            <a:r>
              <a:rPr sz="680" spc="5" dirty="0">
                <a:latin typeface="Arial"/>
                <a:cs typeface="Arial"/>
              </a:rPr>
              <a:t>storing tabular data, the tibble. Tibbles inherit the</a:t>
            </a:r>
            <a:endParaRPr sz="650">
              <a:latin typeface="Arial"/>
              <a:cs typeface="Arial"/>
            </a:endParaRPr>
          </a:p>
          <a:p>
            <a:r>
              <a:rPr sz="725" spc="5" dirty="0">
                <a:latin typeface="Arial"/>
                <a:cs typeface="Arial"/>
              </a:rPr>
              <a:t>data frame class, but improve two behaviors: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06163" y="977057"/>
            <a:ext cx="1826782" cy="1997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9" spc="5" dirty="0">
                <a:latin typeface="Arial"/>
                <a:cs typeface="Arial"/>
              </a:rPr>
              <a:t>• Display -  When you print a tibble, R provides a</a:t>
            </a:r>
            <a:endParaRPr sz="600">
              <a:latin typeface="Arial"/>
              <a:cs typeface="Arial"/>
            </a:endParaRPr>
          </a:p>
          <a:p>
            <a:pPr marL="47736"/>
            <a:r>
              <a:rPr sz="649" spc="5" dirty="0">
                <a:latin typeface="Arial"/>
                <a:cs typeface="Arial"/>
              </a:rPr>
              <a:t>concise view of the data that fits on one screen.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06163" y="1249177"/>
            <a:ext cx="1615827" cy="211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9" spc="5" dirty="0">
                <a:latin typeface="Arial"/>
                <a:cs typeface="Arial"/>
              </a:rPr>
              <a:t>• Subsetting - [ always returns a new tibble,</a:t>
            </a:r>
            <a:endParaRPr sz="600">
              <a:latin typeface="Arial"/>
              <a:cs typeface="Arial"/>
            </a:endParaRPr>
          </a:p>
          <a:p>
            <a:pPr marL="47736"/>
            <a:r>
              <a:rPr sz="725" spc="5" dirty="0">
                <a:latin typeface="Arial"/>
                <a:cs typeface="Arial"/>
              </a:rPr>
              <a:t>[[ and $ always return a vector.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06163" y="1521296"/>
            <a:ext cx="1504258" cy="211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9" spc="5" dirty="0">
                <a:latin typeface="Arial"/>
                <a:cs typeface="Arial"/>
              </a:rPr>
              <a:t>• No partial matching - You must use full</a:t>
            </a:r>
            <a:endParaRPr sz="600">
              <a:latin typeface="Arial"/>
              <a:cs typeface="Arial"/>
            </a:endParaRPr>
          </a:p>
          <a:p>
            <a:pPr marL="47736"/>
            <a:r>
              <a:rPr sz="725" spc="5" dirty="0">
                <a:latin typeface="Arial"/>
                <a:cs typeface="Arial"/>
              </a:rPr>
              <a:t>column names when subsetting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930608" y="5820911"/>
            <a:ext cx="1796004" cy="106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95" spc="5" dirty="0">
                <a:latin typeface="Arial"/>
                <a:cs typeface="Arial"/>
              </a:rPr>
              <a:t>as_tibble(x, …) </a:t>
            </a:r>
            <a:r>
              <a:rPr sz="695" spc="5" dirty="0">
                <a:solidFill>
                  <a:srgbClr val="FF7E79"/>
                </a:solidFill>
                <a:latin typeface="Arial"/>
                <a:cs typeface="Arial"/>
              </a:rPr>
              <a:t>Convert data frame to tibble. 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30608" y="5976407"/>
            <a:ext cx="1639873" cy="3161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9" spc="5" dirty="0">
                <a:latin typeface="Arial"/>
                <a:cs typeface="Arial"/>
              </a:rPr>
              <a:t>enframe(x, name = "name", value = "value")</a:t>
            </a:r>
            <a:endParaRPr sz="600">
              <a:latin typeface="Arial"/>
              <a:cs typeface="Arial"/>
            </a:endParaRPr>
          </a:p>
          <a:p>
            <a:pPr marL="69875"/>
            <a:r>
              <a:rPr sz="680" spc="5" dirty="0">
                <a:solidFill>
                  <a:srgbClr val="FF7E79"/>
                </a:solidFill>
                <a:latin typeface="Arial"/>
                <a:cs typeface="Arial"/>
              </a:rPr>
              <a:t>Converts named vector to a tibble with a</a:t>
            </a:r>
            <a:endParaRPr sz="650">
              <a:latin typeface="Arial"/>
              <a:cs typeface="Arial"/>
            </a:endParaRPr>
          </a:p>
          <a:p>
            <a:pPr marL="69875"/>
            <a:r>
              <a:rPr sz="725" spc="5" dirty="0">
                <a:solidFill>
                  <a:srgbClr val="FF7E79"/>
                </a:solidFill>
                <a:latin typeface="Arial"/>
                <a:cs typeface="Arial"/>
              </a:rPr>
              <a:t>names column and a values column.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30608" y="6334050"/>
            <a:ext cx="1449115" cy="1046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80" spc="5" dirty="0">
                <a:latin typeface="Arial"/>
                <a:cs typeface="Arial"/>
              </a:rPr>
              <a:t>is_tibble(x) </a:t>
            </a:r>
            <a:r>
              <a:rPr sz="680" spc="5" dirty="0">
                <a:solidFill>
                  <a:srgbClr val="FF7E79"/>
                </a:solidFill>
                <a:latin typeface="Arial"/>
                <a:cs typeface="Arial"/>
              </a:rPr>
              <a:t>Test whether x is a tibble.</a:t>
            </a:r>
            <a:endParaRPr sz="6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38977" y="3387384"/>
            <a:ext cx="737702" cy="106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95" spc="5" dirty="0">
                <a:solidFill>
                  <a:srgbClr val="FF7E79"/>
                </a:solidFill>
                <a:latin typeface="Arial"/>
                <a:cs typeface="Arial"/>
              </a:rPr>
              <a:t>data frame display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939907" y="2602125"/>
            <a:ext cx="544380" cy="1115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solidFill>
                  <a:srgbClr val="FF7E79"/>
                </a:solidFill>
                <a:latin typeface="Arial"/>
                <a:cs typeface="Arial"/>
              </a:rPr>
              <a:t>tibble display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93648" y="4454015"/>
            <a:ext cx="1436291" cy="128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35" spc="5" dirty="0">
                <a:solidFill>
                  <a:srgbClr val="FF7E79"/>
                </a:solidFill>
                <a:latin typeface="Arial"/>
                <a:cs typeface="Arial"/>
              </a:rPr>
              <a:t>Construct a tibble in two ways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8" y="4586052"/>
            <a:ext cx="1844260" cy="1212231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8" y="4582747"/>
            <a:ext cx="1850859" cy="121884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938371" y="4608035"/>
            <a:ext cx="999313" cy="4278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latin typeface="Arial"/>
                <a:cs typeface="Arial"/>
              </a:rPr>
              <a:t>tibble(…) </a:t>
            </a:r>
            <a:endParaRPr sz="700">
              <a:latin typeface="Arial"/>
              <a:cs typeface="Arial"/>
            </a:endParaRPr>
          </a:p>
          <a:p>
            <a:pPr marL="69876"/>
            <a:r>
              <a:rPr sz="725" spc="5" dirty="0">
                <a:latin typeface="Arial"/>
                <a:cs typeface="Arial"/>
              </a:rPr>
              <a:t>Construct by columns.</a:t>
            </a:r>
            <a:endParaRPr sz="700">
              <a:latin typeface="Arial"/>
              <a:cs typeface="Arial"/>
            </a:endParaRPr>
          </a:p>
          <a:p>
            <a:pPr marL="69876"/>
            <a:r>
              <a:rPr sz="725" i="1" spc="5" dirty="0">
                <a:solidFill>
                  <a:srgbClr val="FF7E79"/>
                </a:solidFill>
                <a:latin typeface="Arial"/>
                <a:cs typeface="Arial"/>
              </a:rPr>
              <a:t>tibble(x = 1:3, </a:t>
            </a:r>
            <a:endParaRPr sz="700">
              <a:latin typeface="Arial"/>
              <a:cs typeface="Arial"/>
            </a:endParaRPr>
          </a:p>
          <a:p>
            <a:pPr marL="69876"/>
            <a:r>
              <a:rPr sz="605" i="1" spc="5" dirty="0">
                <a:solidFill>
                  <a:srgbClr val="FF7E79"/>
                </a:solidFill>
                <a:latin typeface="Arial"/>
                <a:cs typeface="Arial"/>
              </a:rPr>
              <a:t>              y = c("a", "b", "c"))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938371" y="5074526"/>
            <a:ext cx="798617" cy="3277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25" spc="5" dirty="0">
                <a:latin typeface="Arial"/>
                <a:cs typeface="Arial"/>
              </a:rPr>
              <a:t>tribble(…) </a:t>
            </a:r>
            <a:endParaRPr sz="700">
              <a:latin typeface="Arial"/>
              <a:cs typeface="Arial"/>
            </a:endParaRPr>
          </a:p>
          <a:p>
            <a:pPr marL="69876"/>
            <a:r>
              <a:rPr sz="680" spc="5" dirty="0">
                <a:latin typeface="Arial"/>
                <a:cs typeface="Arial"/>
              </a:rPr>
              <a:t>Construct by rows.</a:t>
            </a:r>
            <a:endParaRPr sz="650">
              <a:latin typeface="Arial"/>
              <a:cs typeface="Arial"/>
            </a:endParaRPr>
          </a:p>
          <a:p>
            <a:pPr marL="69876"/>
            <a:r>
              <a:rPr sz="725" i="1" spc="5" dirty="0">
                <a:solidFill>
                  <a:srgbClr val="FF7E79"/>
                </a:solidFill>
                <a:latin typeface="Arial"/>
                <a:cs typeface="Arial"/>
              </a:rPr>
              <a:t>tribble(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8246" y="5393294"/>
            <a:ext cx="319639" cy="931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5" i="1" spc="5" dirty="0">
                <a:solidFill>
                  <a:srgbClr val="FF7E79"/>
                </a:solidFill>
                <a:latin typeface="Arial"/>
                <a:cs typeface="Arial"/>
              </a:rPr>
              <a:t>   ~x,  ~y,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08246" y="5486592"/>
            <a:ext cx="379912" cy="931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5" i="1" spc="5" dirty="0">
                <a:solidFill>
                  <a:srgbClr val="FF7E79"/>
                </a:solidFill>
                <a:latin typeface="Arial"/>
                <a:cs typeface="Arial"/>
              </a:rPr>
              <a:t>     1,    "a",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008246" y="5579890"/>
            <a:ext cx="379912" cy="931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5" i="1" spc="5" dirty="0">
                <a:solidFill>
                  <a:srgbClr val="FF7E79"/>
                </a:solidFill>
                <a:latin typeface="Arial"/>
                <a:cs typeface="Arial"/>
              </a:rPr>
              <a:t>     2,    "b",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8246" y="5673188"/>
            <a:ext cx="379912" cy="931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5" i="1" spc="5" dirty="0">
                <a:solidFill>
                  <a:srgbClr val="FF7E79"/>
                </a:solidFill>
                <a:latin typeface="Arial"/>
                <a:cs typeface="Arial"/>
              </a:rPr>
              <a:t>     3,    "c")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91" y="5101392"/>
            <a:ext cx="727086" cy="632501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0" y="5098476"/>
            <a:ext cx="732909" cy="638333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1939907" y="5126734"/>
            <a:ext cx="517129" cy="5078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A  tibble:  3  ×  2</a:t>
            </a:r>
            <a:endParaRPr sz="550">
              <a:latin typeface="Arial"/>
              <a:cs typeface="Arial"/>
            </a:endParaRPr>
          </a:p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            x          y</a:t>
            </a:r>
            <a:endParaRPr sz="550">
              <a:latin typeface="Arial"/>
              <a:cs typeface="Arial"/>
            </a:endParaRPr>
          </a:p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    &lt;int&gt;  &lt;dbl&gt;</a:t>
            </a:r>
            <a:endParaRPr sz="550">
              <a:latin typeface="Arial"/>
              <a:cs typeface="Arial"/>
            </a:endParaRPr>
          </a:p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1          1          a</a:t>
            </a:r>
            <a:endParaRPr sz="550">
              <a:latin typeface="Arial"/>
              <a:cs typeface="Arial"/>
            </a:endParaRPr>
          </a:p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2          2          b</a:t>
            </a:r>
            <a:endParaRPr sz="550">
              <a:latin typeface="Arial"/>
              <a:cs typeface="Arial"/>
            </a:endParaRPr>
          </a:p>
          <a:p>
            <a:r>
              <a:rPr sz="550" spc="5" dirty="0">
                <a:solidFill>
                  <a:srgbClr val="0365C0"/>
                </a:solidFill>
                <a:latin typeface="Arial"/>
                <a:cs typeface="Arial"/>
              </a:rPr>
              <a:t>3          3          c</a:t>
            </a:r>
            <a:endParaRPr sz="550">
              <a:latin typeface="Arial"/>
              <a:cs typeface="Arial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92" y="4661566"/>
            <a:ext cx="615284" cy="39068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079656" y="4716144"/>
            <a:ext cx="401713" cy="203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5" spc="5" dirty="0">
                <a:solidFill>
                  <a:srgbClr val="FFFFFF"/>
                </a:solidFill>
                <a:latin typeface="Arial"/>
                <a:cs typeface="Arial"/>
              </a:rPr>
              <a:t>Both make</a:t>
            </a:r>
            <a:endParaRPr sz="600">
              <a:latin typeface="Arial"/>
              <a:cs typeface="Arial"/>
            </a:endParaRPr>
          </a:p>
          <a:p>
            <a:pPr marL="7764"/>
            <a:r>
              <a:rPr sz="675" spc="5" dirty="0">
                <a:solidFill>
                  <a:srgbClr val="FFFFFF"/>
                </a:solidFill>
                <a:latin typeface="Arial"/>
                <a:cs typeface="Arial"/>
              </a:rPr>
              <a:t>this tibble</a:t>
            </a:r>
            <a:endParaRPr sz="650">
              <a:latin typeface="Arial"/>
              <a:cs typeface="Arial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9" y="2181195"/>
            <a:ext cx="574525" cy="106054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992718" y="2268895"/>
            <a:ext cx="207429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8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62593" y="2268895"/>
            <a:ext cx="207429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8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2050">
              <a:latin typeface="Arial"/>
              <a:cs typeface="Arial"/>
            </a:endParaRPr>
          </a:p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5" y="1775951"/>
            <a:ext cx="1761120" cy="1614019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1800157" y="1808177"/>
            <a:ext cx="728726" cy="8002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#  A  tibble:  234  ×  6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      manufacturer            model  displ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                    &lt;chr&gt;            &lt;chr&gt;  &lt;dbl&gt;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                    audi                  a4      1.8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2                    audi                  a4      1.8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3                    audi                  a4      2.0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4                    audi                  a4      2.0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5                    audi                  a4      2.8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6                    audi                  a4      2.8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7                    audi                  a4      3.1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8                    audi  a4  quattro      1.8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9                    audi  a4  quattro      1.8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10                  audi  a4  quattro      2.0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#  ...  with  224  more  rows,  and  3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#      more  variables:  year  &lt;int&gt;,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#      cyl  &lt;int&gt;,  trans  &lt;chr&gt;</a:t>
            </a:r>
            <a:endParaRPr sz="300">
              <a:latin typeface="Arial"/>
              <a:cs typeface="Arial"/>
            </a:endParaRPr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35" y="2728528"/>
            <a:ext cx="895190" cy="661589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24" y="2725612"/>
            <a:ext cx="901012" cy="667421"/>
          </a:xfrm>
          <a:prstGeom prst="rect">
            <a:avLst/>
          </a:prstGeom>
        </p:spPr>
      </p:pic>
      <p:sp>
        <p:nvSpPr>
          <p:cNvPr id="96" name="text 1"/>
          <p:cNvSpPr txBox="1"/>
          <p:nvPr/>
        </p:nvSpPr>
        <p:spPr>
          <a:xfrm>
            <a:off x="1800158" y="2756709"/>
            <a:ext cx="530915" cy="5501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156  1999      6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157  1999      6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158  2008      6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159  2008      8      auto(s4)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160  1999      4  manual(m5)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161  1999      4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162  2008      4  manual(m5)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163  2008      4  manual(m5)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164  2008      4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165  2008      4      auto(l4)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solidFill>
                  <a:srgbClr val="0365C0"/>
                </a:solidFill>
                <a:latin typeface="Arial"/>
                <a:cs typeface="Arial"/>
              </a:rPr>
              <a:t>166  1999      4      auto(l4)</a:t>
            </a:r>
            <a:endParaRPr sz="300">
              <a:latin typeface="Arial"/>
              <a:cs typeface="Arial"/>
            </a:endParaRPr>
          </a:p>
        </p:txBody>
      </p:sp>
      <p:sp>
        <p:nvSpPr>
          <p:cNvPr id="97" name="text 1"/>
          <p:cNvSpPr txBox="1"/>
          <p:nvPr/>
        </p:nvSpPr>
        <p:spPr>
          <a:xfrm>
            <a:off x="1800158" y="3269848"/>
            <a:ext cx="653064" cy="100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25" spc="5" dirty="0">
                <a:latin typeface="Arial"/>
                <a:cs typeface="Arial"/>
              </a:rPr>
              <a:t>  [  reached  getOption("max.print")</a:t>
            </a:r>
            <a:endParaRPr sz="300">
              <a:latin typeface="Arial"/>
              <a:cs typeface="Arial"/>
            </a:endParaRPr>
          </a:p>
          <a:p>
            <a:r>
              <a:rPr sz="325" spc="5" dirty="0">
                <a:latin typeface="Arial"/>
                <a:cs typeface="Arial"/>
              </a:rPr>
              <a:t>--  omitted  68  rows  ]</a:t>
            </a:r>
            <a:endParaRPr sz="300">
              <a:latin typeface="Arial"/>
              <a:cs typeface="Arial"/>
            </a:endParaRPr>
          </a:p>
        </p:txBody>
      </p:sp>
      <p:sp>
        <p:nvSpPr>
          <p:cNvPr id="98" name="text 1"/>
          <p:cNvSpPr txBox="1"/>
          <p:nvPr/>
        </p:nvSpPr>
        <p:spPr>
          <a:xfrm>
            <a:off x="946135" y="3262987"/>
            <a:ext cx="476412" cy="211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49" spc="5" dirty="0">
                <a:solidFill>
                  <a:srgbClr val="FF7E79"/>
                </a:solidFill>
                <a:latin typeface="Arial"/>
                <a:cs typeface="Arial"/>
              </a:rPr>
              <a:t>A large table</a:t>
            </a:r>
            <a:endParaRPr sz="600">
              <a:latin typeface="Arial"/>
              <a:cs typeface="Arial"/>
            </a:endParaRPr>
          </a:p>
          <a:p>
            <a:pPr marL="54347"/>
            <a:r>
              <a:rPr sz="725" spc="5" dirty="0">
                <a:solidFill>
                  <a:srgbClr val="FF7E79"/>
                </a:solidFill>
                <a:latin typeface="Arial"/>
                <a:cs typeface="Arial"/>
              </a:rPr>
              <a:t>to display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7" y="339942"/>
            <a:ext cx="1987410" cy="6184466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75" y="2317828"/>
            <a:ext cx="4997099" cy="3860529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00" y="2314654"/>
            <a:ext cx="5003449" cy="3866878"/>
          </a:xfrm>
          <a:prstGeom prst="rect">
            <a:avLst/>
          </a:prstGeom>
        </p:spPr>
      </p:pic>
      <p:sp>
        <p:nvSpPr>
          <p:cNvPr id="99" name="text 1"/>
          <p:cNvSpPr txBox="1"/>
          <p:nvPr/>
        </p:nvSpPr>
        <p:spPr>
          <a:xfrm>
            <a:off x="5194364" y="892353"/>
            <a:ext cx="1855957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tibbles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97" y="338273"/>
            <a:ext cx="2091230" cy="6167380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87" y="2394131"/>
            <a:ext cx="1188676" cy="36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2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028788" y="2730549"/>
            <a:ext cx="4205318" cy="23183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ru-RU" sz="9729" spc="5" dirty="0">
                <a:solidFill>
                  <a:srgbClr val="F3F3F3"/>
                </a:solidFill>
                <a:latin typeface="Arial"/>
                <a:cs typeface="Arial"/>
              </a:rPr>
              <a:t>Разбор</a:t>
            </a:r>
            <a:br>
              <a:rPr lang="ru-RU" sz="9729" spc="5" dirty="0">
                <a:solidFill>
                  <a:srgbClr val="F3F3F3"/>
                </a:solidFill>
                <a:latin typeface="Arial"/>
                <a:cs typeface="Arial"/>
              </a:rPr>
            </a:br>
            <a:r>
              <a:rPr lang="en-US" sz="5336" spc="5" dirty="0">
                <a:solidFill>
                  <a:srgbClr val="F3F3F3"/>
                </a:solidFill>
                <a:latin typeface="Arial"/>
                <a:cs typeface="Arial"/>
              </a:rPr>
              <a:t>parsing</a:t>
            </a:r>
            <a:endParaRPr sz="9699" dirty="0">
              <a:latin typeface="Arial"/>
              <a:cs typeface="Arial"/>
            </a:endParaRPr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49" y="2641655"/>
            <a:ext cx="7054355" cy="4216104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6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365801" y="752663"/>
            <a:ext cx="1579600" cy="6746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384" spc="5" dirty="0">
                <a:latin typeface="Arial"/>
                <a:cs typeface="Arial"/>
              </a:rPr>
              <a:t>. = NA</a:t>
            </a:r>
            <a:endParaRPr sz="435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00" y="1716930"/>
            <a:ext cx="6964911" cy="808544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24" y="1713755"/>
            <a:ext cx="6971264" cy="81489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794232" y="1960666"/>
            <a:ext cx="10361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nimbus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67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7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30846" y="752663"/>
            <a:ext cx="2818079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40" spc="5" dirty="0">
                <a:latin typeface="Arial"/>
                <a:cs typeface="Arial"/>
              </a:rPr>
              <a:t>read_csv()</a:t>
            </a:r>
            <a:endParaRPr sz="4600">
              <a:latin typeface="Arial"/>
              <a:cs typeface="Arial"/>
            </a:endParaRPr>
          </a:p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14" y="2428566"/>
            <a:ext cx="7929276" cy="808544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38" y="2425391"/>
            <a:ext cx="7935629" cy="81489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241821" y="2670007"/>
            <a:ext cx="616322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nimbus  &lt;-  read_csv("nimbus.csv",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na  =  "."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28" y="3090683"/>
            <a:ext cx="3062868" cy="202530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768944" y="3990714"/>
            <a:ext cx="2649571" cy="626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Путь от рабочей</a:t>
            </a:r>
            <a:b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директории к файлу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8" y="3130468"/>
            <a:ext cx="2256671" cy="198800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317708" y="3733516"/>
            <a:ext cx="1892698" cy="12341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Объект в </a:t>
            </a:r>
            <a:b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который будет</a:t>
            </a:r>
            <a:b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загружена </a:t>
            </a:r>
            <a:b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005" b="1" spc="5" dirty="0">
                <a:solidFill>
                  <a:srgbClr val="FFFFFF"/>
                </a:solidFill>
                <a:latin typeface="Arial"/>
                <a:cs typeface="Arial"/>
              </a:rPr>
              <a:t>таблица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79" y="3114098"/>
            <a:ext cx="2432272" cy="200189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745612" y="3617717"/>
            <a:ext cx="2265300" cy="14211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84141"/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Значения, </a:t>
            </a:r>
            <a:b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которые</a:t>
            </a:r>
            <a:r>
              <a:rPr sz="23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надо</a:t>
            </a:r>
            <a:b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перевести в</a:t>
            </a:r>
            <a:b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sz="2185" b="1" spc="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9B886634-7B10-47F4-BC19-4199FE002A24}"/>
              </a:ext>
            </a:extLst>
          </p:cNvPr>
          <p:cNvSpPr txBox="1"/>
          <p:nvPr/>
        </p:nvSpPr>
        <p:spPr>
          <a:xfrm>
            <a:off x="2399381" y="1899676"/>
            <a:ext cx="6631303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715" spc="5" dirty="0">
                <a:latin typeface="Arial"/>
                <a:cs typeface="Arial"/>
              </a:rPr>
              <a:t>Функции </a:t>
            </a:r>
            <a:r>
              <a:rPr sz="2715" spc="5" dirty="0" err="1">
                <a:latin typeface="Arial"/>
                <a:cs typeface="Arial"/>
              </a:rPr>
              <a:t>readr</a:t>
            </a:r>
            <a:r>
              <a:rPr sz="2715" spc="5" dirty="0">
                <a:latin typeface="Arial"/>
                <a:cs typeface="Arial"/>
              </a:rPr>
              <a:t> </a:t>
            </a:r>
            <a:r>
              <a:rPr lang="ru-RU" sz="2715" spc="5" dirty="0">
                <a:latin typeface="Arial"/>
                <a:cs typeface="Arial"/>
              </a:rPr>
              <a:t>имеют сходный синтаксис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63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81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12" y="1155860"/>
            <a:ext cx="7663912" cy="5466966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74" y="288530"/>
            <a:ext cx="7929276" cy="808541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9" y="285356"/>
            <a:ext cx="7935628" cy="81489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46555" y="530207"/>
            <a:ext cx="616322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nimbus  &lt;-  read_csv("nimbus.csv",</a:t>
            </a:r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na  =  "."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38" y="1962719"/>
            <a:ext cx="2913848" cy="272177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404118" y="3387506"/>
            <a:ext cx="2063385" cy="1034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85" b="1" spc="5" dirty="0">
                <a:solidFill>
                  <a:srgbClr val="FFFFFF"/>
                </a:solidFill>
                <a:latin typeface="Arial"/>
                <a:cs typeface="Arial"/>
              </a:rPr>
              <a:t>&lt;chr&gt; </a:t>
            </a:r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значит </a:t>
            </a:r>
            <a:b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строковая</a:t>
            </a:r>
            <a:endParaRPr sz="2250" dirty="0">
              <a:latin typeface="Arial"/>
              <a:cs typeface="Arial"/>
            </a:endParaRPr>
          </a:p>
          <a:p>
            <a:pPr marL="120644"/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2350" spc="5" dirty="0">
                <a:solidFill>
                  <a:srgbClr val="FFFFFF"/>
                </a:solidFill>
                <a:latin typeface="Arial"/>
                <a:cs typeface="Arial"/>
              </a:rPr>
              <a:t>не числовая</a:t>
            </a:r>
            <a:r>
              <a:rPr sz="2350" spc="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02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6" y="2235285"/>
            <a:ext cx="2057256" cy="2387432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0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397550" y="752663"/>
            <a:ext cx="1497205" cy="7694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000" spc="5" dirty="0">
                <a:latin typeface="Arial"/>
                <a:cs typeface="Arial"/>
              </a:rPr>
              <a:t>readr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43501" y="2246079"/>
            <a:ext cx="6684074" cy="907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95" spc="5" dirty="0">
                <a:latin typeface="Arial"/>
                <a:cs typeface="Arial"/>
              </a:rPr>
              <a:t>Простой набор функций для работы с </a:t>
            </a:r>
            <a:br>
              <a:rPr lang="ru-RU" sz="2895" spc="5" dirty="0">
                <a:latin typeface="Arial"/>
                <a:cs typeface="Arial"/>
              </a:rPr>
            </a:br>
            <a:r>
              <a:rPr lang="ru-RU" sz="2895" spc="5" dirty="0">
                <a:latin typeface="Arial"/>
                <a:cs typeface="Arial"/>
              </a:rPr>
              <a:t>текстовыми файлами (включая </a:t>
            </a:r>
            <a:r>
              <a:rPr lang="en-US" sz="2895" spc="5" dirty="0">
                <a:latin typeface="Arial"/>
                <a:cs typeface="Arial"/>
              </a:rPr>
              <a:t>XML</a:t>
            </a:r>
            <a:r>
              <a:rPr lang="ru-RU" sz="2895" spc="5" dirty="0">
                <a:latin typeface="Arial"/>
                <a:cs typeface="Arial"/>
              </a:rPr>
              <a:t>)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26" y="3420853"/>
            <a:ext cx="6476023" cy="1277632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51" y="3417679"/>
            <a:ext cx="6482375" cy="128398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127638" y="3643298"/>
            <a:ext cx="43806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A6AAA9"/>
                </a:solidFill>
                <a:latin typeface="Arial"/>
                <a:cs typeface="Arial"/>
              </a:rPr>
              <a:t>#  install.packages("tidyverse")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127638" y="4163962"/>
            <a:ext cx="2380780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solidFill>
                  <a:srgbClr val="0365C0"/>
                </a:solidFill>
                <a:latin typeface="Arial"/>
                <a:cs typeface="Arial"/>
              </a:rPr>
              <a:t>library(tidyverse)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06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8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30846" y="752663"/>
            <a:ext cx="2818079" cy="7140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640" spc="5" dirty="0">
                <a:latin typeface="Arial"/>
                <a:cs typeface="Arial"/>
              </a:rPr>
              <a:t>read_csv()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43392" y="1827008"/>
            <a:ext cx="6123151" cy="4178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15" spc="5" dirty="0">
                <a:latin typeface="Arial"/>
                <a:cs typeface="Arial"/>
              </a:rPr>
              <a:t>readr functions share a common syntax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5" y="2384974"/>
            <a:ext cx="8327223" cy="1378279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91" y="2381799"/>
            <a:ext cx="8333567" cy="138462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038635" y="2625560"/>
            <a:ext cx="624722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nimbus  &lt;-  read_csv("nimbus.csv",  na  =  "."),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038635" y="3120825"/>
            <a:ext cx="582018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col_types  =  list(ozone  =  col_double())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58" y="3469493"/>
            <a:ext cx="2256671" cy="218781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974387" y="4459627"/>
            <a:ext cx="1998594" cy="78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32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Можно задать </a:t>
            </a:r>
            <a:b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типы данных</a:t>
            </a:r>
          </a:p>
          <a:p>
            <a:pPr marL="387332"/>
            <a:r>
              <a:rPr lang="ru-RU" sz="1698" b="1" spc="5" dirty="0">
                <a:solidFill>
                  <a:srgbClr val="FFFFFF"/>
                </a:solidFill>
                <a:latin typeface="Arial"/>
                <a:cs typeface="Arial"/>
              </a:rPr>
              <a:t>переменных</a:t>
            </a:r>
            <a:endParaRPr sz="1698" dirty="0">
              <a:latin typeface="Arial"/>
              <a:cs typeface="Arial"/>
            </a:endParaRPr>
          </a:p>
        </p:txBody>
      </p:sp>
      <p:pic>
        <p:nvPicPr>
          <p:cNvPr id="1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79" y="3467311"/>
            <a:ext cx="825839" cy="2190001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 rot="16200000">
            <a:off x="4246973" y="4702291"/>
            <a:ext cx="859851" cy="2985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список</a:t>
            </a:r>
            <a:endParaRPr sz="1940" dirty="0">
              <a:latin typeface="Arial"/>
              <a:cs typeface="Arial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87" y="3443500"/>
            <a:ext cx="1334595" cy="221381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59452" y="4530426"/>
            <a:ext cx="106742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035" b="1" spc="5" dirty="0">
                <a:solidFill>
                  <a:srgbClr val="FFFFFF"/>
                </a:solidFill>
                <a:latin typeface="Arial"/>
                <a:cs typeface="Arial"/>
              </a:rPr>
              <a:t>имя колонки</a:t>
            </a:r>
            <a:endParaRPr sz="2350" dirty="0">
              <a:latin typeface="Arial"/>
              <a:cs typeface="Arial"/>
            </a:endParaRPr>
          </a:p>
        </p:txBody>
      </p:sp>
      <p:pic>
        <p:nvPicPr>
          <p:cNvPr id="1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51" y="3498066"/>
            <a:ext cx="3649806" cy="215924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70285" y="4590870"/>
            <a:ext cx="2539478" cy="597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Функция задающая </a:t>
            </a:r>
            <a:b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1940" b="1" spc="5" dirty="0">
                <a:solidFill>
                  <a:srgbClr val="FFFFFF"/>
                </a:solidFill>
                <a:latin typeface="Arial"/>
                <a:cs typeface="Arial"/>
              </a:rPr>
              <a:t>тип данных колонки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71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9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35472" y="598846"/>
            <a:ext cx="176843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b="1" spc="5" dirty="0">
                <a:latin typeface="Arial"/>
                <a:cs typeface="Arial"/>
              </a:rPr>
              <a:t>type 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70646" y="598845"/>
            <a:ext cx="1254511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b="1" spc="5" dirty="0">
                <a:latin typeface="Arial"/>
                <a:cs typeface="Arial"/>
              </a:rPr>
              <a:t>data type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65626" y="1068713"/>
            <a:ext cx="187871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col_character()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934031" y="1068712"/>
            <a:ext cx="119359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character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65626" y="1538579"/>
            <a:ext cx="127278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col_date()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934032" y="1538579"/>
            <a:ext cx="61170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Date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165626" y="2014796"/>
            <a:ext cx="183640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col_datetime()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34032" y="2014796"/>
            <a:ext cx="2384627" cy="3185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70" spc="5" dirty="0">
                <a:latin typeface="Arial"/>
                <a:cs typeface="Arial"/>
              </a:rPr>
              <a:t>POSIXct (date-time)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65626" y="2484663"/>
            <a:ext cx="1594667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col_double()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934032" y="2484663"/>
            <a:ext cx="2111797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double (numeric)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165626" y="2954530"/>
            <a:ext cx="1431161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col_factor()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34033" y="2954530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factor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65626" y="3430746"/>
            <a:ext cx="1409681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col_guess()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934032" y="3430746"/>
            <a:ext cx="2878993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latin typeface="Arial"/>
                <a:cs typeface="Arial"/>
              </a:rPr>
              <a:t>let readr guess (default)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65626" y="3900614"/>
            <a:ext cx="1564852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col_integer()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934032" y="3900613"/>
            <a:ext cx="88614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integer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165627" y="4370480"/>
            <a:ext cx="154721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col_logical()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34032" y="4370480"/>
            <a:ext cx="82202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logical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65626" y="4846696"/>
            <a:ext cx="170687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col_number()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934031" y="4846697"/>
            <a:ext cx="5382884" cy="3300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45" spc="5" dirty="0">
                <a:latin typeface="Arial"/>
                <a:cs typeface="Arial"/>
              </a:rPr>
              <a:t>numbers mixed with non-number characters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165626" y="5316563"/>
            <a:ext cx="1733167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col_numeric()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934032" y="5316564"/>
            <a:ext cx="2112438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latin typeface="Arial"/>
                <a:cs typeface="Arial"/>
              </a:rPr>
              <a:t>double or integer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165626" y="5786430"/>
            <a:ext cx="124072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col_skip()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34032" y="5786431"/>
            <a:ext cx="144815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latin typeface="Arial"/>
                <a:cs typeface="Arial"/>
              </a:rPr>
              <a:t>do not read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165626" y="6262647"/>
            <a:ext cx="127278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col_time()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934031" y="6262647"/>
            <a:ext cx="54758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latin typeface="Arial"/>
                <a:cs typeface="Arial"/>
              </a:rPr>
              <a:t>time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9" y="495506"/>
            <a:ext cx="8818013" cy="61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5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04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35472" y="598846"/>
            <a:ext cx="176843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b="1" spc="5" dirty="0">
                <a:latin typeface="Arial"/>
                <a:cs typeface="Arial"/>
              </a:rPr>
              <a:t>type 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70646" y="598845"/>
            <a:ext cx="1254511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b="1" spc="5" dirty="0">
                <a:latin typeface="Arial"/>
                <a:cs typeface="Arial"/>
              </a:rPr>
              <a:t>data type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65626" y="1068713"/>
            <a:ext cx="1878719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solidFill>
                  <a:srgbClr val="A6AAA9"/>
                </a:solidFill>
                <a:latin typeface="Arial"/>
                <a:cs typeface="Arial"/>
              </a:rPr>
              <a:t>col_character()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934031" y="1068712"/>
            <a:ext cx="1193596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solidFill>
                  <a:srgbClr val="A6AAA9"/>
                </a:solidFill>
                <a:latin typeface="Arial"/>
                <a:cs typeface="Arial"/>
              </a:rPr>
              <a:t>character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65626" y="1538579"/>
            <a:ext cx="1272784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solidFill>
                  <a:srgbClr val="A6AAA9"/>
                </a:solidFill>
                <a:latin typeface="Arial"/>
                <a:cs typeface="Arial"/>
              </a:rPr>
              <a:t>col_date()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934032" y="1538579"/>
            <a:ext cx="61170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Date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165626" y="2014796"/>
            <a:ext cx="183640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col_datetime()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34032" y="2014796"/>
            <a:ext cx="2384627" cy="3185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70" spc="5" dirty="0">
                <a:solidFill>
                  <a:srgbClr val="A6AAA9"/>
                </a:solidFill>
                <a:latin typeface="Arial"/>
                <a:cs typeface="Arial"/>
              </a:rPr>
              <a:t>POSIXct (date-time)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65626" y="2484663"/>
            <a:ext cx="1674817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b="1" spc="5" dirty="0">
                <a:latin typeface="Arial"/>
                <a:cs typeface="Arial"/>
              </a:rPr>
              <a:t>col_double()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934032" y="2484663"/>
            <a:ext cx="2286523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b="1" spc="5" dirty="0">
                <a:latin typeface="Arial"/>
                <a:cs typeface="Arial"/>
              </a:rPr>
              <a:t>double (numeric)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165626" y="2954530"/>
            <a:ext cx="1431161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solidFill>
                  <a:srgbClr val="A6AAA9"/>
                </a:solidFill>
                <a:latin typeface="Arial"/>
                <a:cs typeface="Arial"/>
              </a:rPr>
              <a:t>col_factor()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34033" y="2954530"/>
            <a:ext cx="725199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factor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165626" y="3430746"/>
            <a:ext cx="1409681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col_guess()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934032" y="3430746"/>
            <a:ext cx="2878993" cy="3254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15" spc="5" dirty="0">
                <a:solidFill>
                  <a:srgbClr val="A6AAA9"/>
                </a:solidFill>
                <a:latin typeface="Arial"/>
                <a:cs typeface="Arial"/>
              </a:rPr>
              <a:t>let readr guess (default)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65626" y="3900614"/>
            <a:ext cx="1564852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solidFill>
                  <a:srgbClr val="A6AAA9"/>
                </a:solidFill>
                <a:latin typeface="Arial"/>
                <a:cs typeface="Arial"/>
              </a:rPr>
              <a:t>col_integer()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934032" y="3900613"/>
            <a:ext cx="88614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integer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165627" y="4370480"/>
            <a:ext cx="154721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col_logical()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34032" y="4370480"/>
            <a:ext cx="822020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logical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65626" y="4846696"/>
            <a:ext cx="1706878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col_number()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934031" y="4846697"/>
            <a:ext cx="5382884" cy="3300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45" spc="5" dirty="0">
                <a:solidFill>
                  <a:srgbClr val="A6AAA9"/>
                </a:solidFill>
                <a:latin typeface="Arial"/>
                <a:cs typeface="Arial"/>
              </a:rPr>
              <a:t>numbers mixed with non-number characters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165626" y="5316563"/>
            <a:ext cx="1733167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solidFill>
                  <a:srgbClr val="A6AAA9"/>
                </a:solidFill>
                <a:latin typeface="Arial"/>
                <a:cs typeface="Arial"/>
              </a:rPr>
              <a:t>col_numeric()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934032" y="5316564"/>
            <a:ext cx="2112438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190" spc="5" dirty="0">
                <a:solidFill>
                  <a:srgbClr val="A6AAA9"/>
                </a:solidFill>
                <a:latin typeface="Arial"/>
                <a:cs typeface="Arial"/>
              </a:rPr>
              <a:t>double or integer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165626" y="5786430"/>
            <a:ext cx="124072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col_skip()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934032" y="5786431"/>
            <a:ext cx="1448153" cy="3416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20" spc="5" dirty="0">
                <a:solidFill>
                  <a:srgbClr val="A6AAA9"/>
                </a:solidFill>
                <a:latin typeface="Arial"/>
                <a:cs typeface="Arial"/>
              </a:rPr>
              <a:t>do not read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165626" y="6262647"/>
            <a:ext cx="1272784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col_time()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934031" y="6262647"/>
            <a:ext cx="547586" cy="346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50" spc="5" dirty="0">
                <a:solidFill>
                  <a:srgbClr val="A6AAA9"/>
                </a:solidFill>
                <a:latin typeface="Arial"/>
                <a:cs typeface="Arial"/>
              </a:rPr>
              <a:t>time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9" y="495506"/>
            <a:ext cx="8818013" cy="61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0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0" y="264300"/>
            <a:ext cx="11758029" cy="5349834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5" y="261125"/>
            <a:ext cx="11764378" cy="535618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98857" y="504809"/>
            <a:ext cx="614559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nimbus  &lt;-  read_csv("nimbus.csv",  na  =  ".",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8858" y="1000074"/>
            <a:ext cx="5820183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solidFill>
                  <a:srgbClr val="0365C0"/>
                </a:solidFill>
                <a:latin typeface="Arial"/>
                <a:cs typeface="Arial"/>
              </a:rPr>
              <a:t>    col_types  =  list(ozone  =  col_double())</a:t>
            </a:r>
            <a:r>
              <a:rPr sz="2350" spc="5" dirty="0">
                <a:latin typeface="Arial"/>
                <a:cs typeface="Arial"/>
              </a:rPr>
              <a:t>)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98857" y="1897170"/>
            <a:ext cx="9550371" cy="307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library(viridis)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world  &lt;-  map_data(map  =  "world")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nimbus  %&gt;%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ggplot()  +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geom_point(aes(longitude,  latitude,  color  =  ozone))  +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geom_path(aes(long,  lat,  group  =  group),  data  =  world)  +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coord_map("ortho",  orientation=c(-90,  0,  0))  +</a:t>
            </a:r>
            <a:endParaRPr sz="2500">
              <a:latin typeface="Arial"/>
              <a:cs typeface="Arial"/>
            </a:endParaRPr>
          </a:p>
          <a:p>
            <a:r>
              <a:rPr sz="2500" spc="5" dirty="0">
                <a:latin typeface="Arial"/>
                <a:cs typeface="Arial"/>
              </a:rPr>
              <a:t>        scale_color_viridis(option  =  "A")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23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15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15" y="241"/>
            <a:ext cx="7530571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48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937303" y="2576564"/>
            <a:ext cx="8842485" cy="15388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10000" spc="5" dirty="0">
                <a:solidFill>
                  <a:srgbClr val="F3F3F3"/>
                </a:solidFill>
                <a:latin typeface="Arial"/>
                <a:cs typeface="Arial"/>
              </a:rPr>
              <a:t>Запись в файл</a:t>
            </a:r>
            <a:endParaRPr sz="10000" dirty="0">
              <a:latin typeface="Arial"/>
              <a:cs typeface="Arial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16" y="3555991"/>
            <a:ext cx="3466856" cy="3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22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83192" y="384389"/>
            <a:ext cx="4071627" cy="736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89" spc="5" dirty="0">
                <a:latin typeface="Arial"/>
                <a:cs typeface="Arial"/>
              </a:rPr>
              <a:t>readr functions</a:t>
            </a:r>
            <a:endParaRPr sz="4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2949" y="1586042"/>
            <a:ext cx="1258678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080181" y="1586043"/>
            <a:ext cx="93198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b="1" spc="5" dirty="0">
                <a:latin typeface="Arial"/>
                <a:cs typeface="Arial"/>
              </a:rPr>
              <a:t>writes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71976" y="2220998"/>
            <a:ext cx="1526700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latin typeface="Arial"/>
                <a:cs typeface="Arial"/>
              </a:rPr>
              <a:t>write_csv()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054673" y="2220997"/>
            <a:ext cx="3388428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latin typeface="Arial"/>
                <a:cs typeface="Arial"/>
              </a:rPr>
              <a:t>Comma separated 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71975" y="2855953"/>
            <a:ext cx="2365712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write_excel_csv()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54673" y="2855953"/>
            <a:ext cx="4530407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latin typeface="Arial"/>
                <a:cs typeface="Arial"/>
              </a:rPr>
              <a:t>CSV intended for opening in Excel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171976" y="3490909"/>
            <a:ext cx="184217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write_delim()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054674" y="3490908"/>
            <a:ext cx="3033203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General delimited files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171976" y="4125864"/>
            <a:ext cx="1485663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write_file()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054673" y="4125864"/>
            <a:ext cx="3417923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latin typeface="Arial"/>
                <a:cs typeface="Arial"/>
              </a:rPr>
              <a:t>Single string, written as is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171976" y="4760819"/>
            <a:ext cx="1726755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write_lines()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54673" y="4760819"/>
            <a:ext cx="5057923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latin typeface="Arial"/>
                <a:cs typeface="Arial"/>
              </a:rPr>
              <a:t>Vector of strings, one element per line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171976" y="5395775"/>
            <a:ext cx="1475404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write_tsv()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054674" y="5395775"/>
            <a:ext cx="2846933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10" spc="5" dirty="0">
                <a:latin typeface="Arial"/>
                <a:cs typeface="Arial"/>
              </a:rPr>
              <a:t>Tab delimited values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9" y="1416192"/>
            <a:ext cx="8803086" cy="5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5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27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48302" y="752663"/>
            <a:ext cx="2979021" cy="736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89" spc="5" dirty="0">
                <a:latin typeface="Arial"/>
                <a:cs typeface="Arial"/>
              </a:rPr>
              <a:t>write_csv()</a:t>
            </a:r>
            <a:endParaRPr sz="4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43392" y="1827008"/>
            <a:ext cx="4977966" cy="4062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640" spc="5" dirty="0">
                <a:latin typeface="Arial"/>
                <a:cs typeface="Arial"/>
              </a:rPr>
              <a:t>Сохраняет таблицу в </a:t>
            </a:r>
            <a:r>
              <a:rPr sz="2640" spc="5" dirty="0">
                <a:latin typeface="Arial"/>
                <a:cs typeface="Arial"/>
              </a:rPr>
              <a:t>csv </a:t>
            </a:r>
            <a:r>
              <a:rPr lang="ru-RU" sz="2640" spc="5" dirty="0">
                <a:latin typeface="Arial"/>
                <a:cs typeface="Arial"/>
              </a:rPr>
              <a:t>файл</a:t>
            </a:r>
            <a:r>
              <a:rPr sz="2640" spc="5" dirty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5" y="2384974"/>
            <a:ext cx="8327223" cy="1378279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91" y="2381799"/>
            <a:ext cx="8333567" cy="138462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038635" y="2625560"/>
            <a:ext cx="5501186" cy="3616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50" spc="5" dirty="0">
                <a:latin typeface="Arial"/>
                <a:cs typeface="Arial"/>
              </a:rPr>
              <a:t>write_csv(nimbus,  file  =  "nimbus2.csv")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58" y="3124634"/>
            <a:ext cx="2256671" cy="253267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189072" y="4549283"/>
            <a:ext cx="1850186" cy="672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Таблица для </a:t>
            </a:r>
            <a:b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185" b="1" spc="5" dirty="0">
                <a:solidFill>
                  <a:srgbClr val="FFFFFF"/>
                </a:solidFill>
                <a:latin typeface="Arial"/>
                <a:cs typeface="Arial"/>
              </a:rPr>
              <a:t>сохранения</a:t>
            </a:r>
            <a:endParaRPr sz="2150" dirty="0">
              <a:latin typeface="Arial"/>
              <a:cs typeface="Arial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79" y="3123046"/>
            <a:ext cx="2913058" cy="253426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454587" y="4493098"/>
            <a:ext cx="2587635" cy="72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Путь файла</a:t>
            </a:r>
            <a:b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ru-RU" sz="2350" b="1" spc="5" dirty="0">
                <a:solidFill>
                  <a:srgbClr val="FFFFFF"/>
                </a:solidFill>
                <a:latin typeface="Arial"/>
                <a:cs typeface="Arial"/>
              </a:rPr>
              <a:t>для сохранения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82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35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8655" y="378613"/>
            <a:ext cx="11274691" cy="671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4366" spc="5" dirty="0">
                <a:latin typeface="Arial"/>
                <a:cs typeface="Arial"/>
              </a:rPr>
              <a:t>Другие типы данных для чтения / записи</a:t>
            </a:r>
            <a:endParaRPr sz="4366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435537" y="1605090"/>
            <a:ext cx="1225977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b="1" spc="5" dirty="0">
                <a:latin typeface="Arial"/>
                <a:cs typeface="Arial"/>
              </a:rPr>
              <a:t>package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476973" y="1605091"/>
            <a:ext cx="1287532" cy="3454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45" b="1" spc="5" dirty="0">
                <a:latin typeface="Arial"/>
                <a:cs typeface="Arial"/>
              </a:rPr>
              <a:t>accesses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486334" y="2170201"/>
            <a:ext cx="873637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haven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73744" y="2170201"/>
            <a:ext cx="3487173" cy="343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30" spc="5" dirty="0">
                <a:latin typeface="Arial"/>
                <a:cs typeface="Arial"/>
              </a:rPr>
              <a:t>SPSS, Stata, and SAS files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486333" y="2735312"/>
            <a:ext cx="87588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readxl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73744" y="2735311"/>
            <a:ext cx="2729914" cy="3477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60" spc="5" dirty="0">
                <a:latin typeface="Arial"/>
                <a:cs typeface="Arial"/>
              </a:rPr>
              <a:t>excel files (.xls, .xlsx)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486333" y="3300422"/>
            <a:ext cx="1000595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jsonlite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3744" y="3300422"/>
            <a:ext cx="589264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json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486333" y="3865533"/>
            <a:ext cx="67903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xml2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73744" y="3865533"/>
            <a:ext cx="500458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xml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486333" y="4430643"/>
            <a:ext cx="467436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httr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73744" y="4430643"/>
            <a:ext cx="1317540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latin typeface="Arial"/>
                <a:cs typeface="Arial"/>
              </a:rPr>
              <a:t>web API’s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486333" y="4989404"/>
            <a:ext cx="69890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rvest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473744" y="4989403"/>
            <a:ext cx="3469861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latin typeface="Arial"/>
                <a:cs typeface="Arial"/>
              </a:rPr>
              <a:t>web pages (web scraping)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86334" y="5554513"/>
            <a:ext cx="534121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spc="5" dirty="0">
                <a:latin typeface="Arial"/>
                <a:cs typeface="Arial"/>
              </a:rPr>
              <a:t>DBI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73744" y="5554513"/>
            <a:ext cx="141481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databases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486334" y="6119624"/>
            <a:ext cx="1127232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500" spc="5" dirty="0">
                <a:latin typeface="Arial"/>
                <a:cs typeface="Arial"/>
              </a:rPr>
              <a:t>sparklyr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473744" y="6119624"/>
            <a:ext cx="3018134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data loaded into spark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09" y="1453687"/>
            <a:ext cx="6176498" cy="5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633" y="3197961"/>
            <a:ext cx="1314505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24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Импорт</a:t>
            </a:r>
            <a:endParaRPr sz="2668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1768" y="3212958"/>
            <a:ext cx="1343339" cy="420283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668" spc="-67" dirty="0">
                <a:latin typeface="Arial"/>
                <a:cs typeface="Arial"/>
              </a:rPr>
              <a:t>Очистка</a:t>
            </a:r>
            <a:endParaRPr sz="266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6200" y="2130457"/>
            <a:ext cx="2025047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106" dirty="0">
                <a:latin typeface="Arial"/>
                <a:cs typeface="Arial"/>
              </a:rPr>
              <a:t>Визуализация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8902" y="3130068"/>
            <a:ext cx="1060083" cy="68157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183" spc="-91" dirty="0">
                <a:latin typeface="Arial"/>
                <a:cs typeface="Arial"/>
              </a:rPr>
              <a:t>Моделирование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4712" y="3047637"/>
            <a:ext cx="2416324" cy="76916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Представление / </a:t>
            </a:r>
          </a:p>
          <a:p>
            <a:pPr marL="7701">
              <a:spcBef>
                <a:spcPts val="76"/>
              </a:spcBef>
            </a:pPr>
            <a:r>
              <a:rPr lang="ru-RU" sz="2426" spc="-76" dirty="0">
                <a:latin typeface="Arial"/>
                <a:cs typeface="Arial"/>
              </a:rPr>
              <a:t>Отчеты</a:t>
            </a:r>
            <a:endParaRPr sz="242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996677" y="3414991"/>
            <a:ext cx="395823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258104" y="3336123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897432" y="3428759"/>
            <a:ext cx="699277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7" y="0"/>
                </a:lnTo>
                <a:lnTo>
                  <a:pt x="1152760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571056" y="3329707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 flipV="1">
            <a:off x="3945760" y="3414991"/>
            <a:ext cx="341825" cy="27724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30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261779" y="3336585"/>
            <a:ext cx="198308" cy="198308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525034" y="3980124"/>
            <a:ext cx="1492795" cy="660974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9"/>
                </a:moveTo>
                <a:lnTo>
                  <a:pt x="37757" y="1136315"/>
                </a:lnTo>
                <a:lnTo>
                  <a:pt x="84241" y="1153456"/>
                </a:lnTo>
                <a:lnTo>
                  <a:pt x="131058" y="1169413"/>
                </a:lnTo>
                <a:lnTo>
                  <a:pt x="178185" y="1184182"/>
                </a:lnTo>
                <a:lnTo>
                  <a:pt x="225598" y="1197764"/>
                </a:lnTo>
                <a:lnTo>
                  <a:pt x="273276" y="1210157"/>
                </a:lnTo>
                <a:lnTo>
                  <a:pt x="321196" y="1221359"/>
                </a:lnTo>
                <a:lnTo>
                  <a:pt x="369334" y="1231369"/>
                </a:lnTo>
                <a:lnTo>
                  <a:pt x="417668" y="1240185"/>
                </a:lnTo>
                <a:lnTo>
                  <a:pt x="466176" y="1247807"/>
                </a:lnTo>
                <a:lnTo>
                  <a:pt x="514834" y="1254231"/>
                </a:lnTo>
                <a:lnTo>
                  <a:pt x="563621" y="1259458"/>
                </a:lnTo>
                <a:lnTo>
                  <a:pt x="612512" y="1263485"/>
                </a:lnTo>
                <a:lnTo>
                  <a:pt x="661486" y="1266311"/>
                </a:lnTo>
                <a:lnTo>
                  <a:pt x="710520" y="1267935"/>
                </a:lnTo>
                <a:lnTo>
                  <a:pt x="759591" y="1268355"/>
                </a:lnTo>
                <a:lnTo>
                  <a:pt x="808676" y="1267569"/>
                </a:lnTo>
                <a:lnTo>
                  <a:pt x="857753" y="1265577"/>
                </a:lnTo>
                <a:lnTo>
                  <a:pt x="906798" y="1262376"/>
                </a:lnTo>
                <a:lnTo>
                  <a:pt x="955790" y="1257966"/>
                </a:lnTo>
                <a:lnTo>
                  <a:pt x="1004705" y="1252345"/>
                </a:lnTo>
                <a:lnTo>
                  <a:pt x="1053521" y="1245510"/>
                </a:lnTo>
                <a:lnTo>
                  <a:pt x="1102215" y="1237462"/>
                </a:lnTo>
                <a:lnTo>
                  <a:pt x="1150764" y="1228198"/>
                </a:lnTo>
                <a:lnTo>
                  <a:pt x="1199145" y="1217718"/>
                </a:lnTo>
                <a:lnTo>
                  <a:pt x="1247337" y="1206018"/>
                </a:lnTo>
                <a:lnTo>
                  <a:pt x="1295315" y="1193099"/>
                </a:lnTo>
                <a:lnTo>
                  <a:pt x="1343058" y="1178958"/>
                </a:lnTo>
                <a:lnTo>
                  <a:pt x="1390542" y="1163595"/>
                </a:lnTo>
                <a:lnTo>
                  <a:pt x="1437746" y="1147007"/>
                </a:lnTo>
                <a:lnTo>
                  <a:pt x="1484645" y="1129193"/>
                </a:lnTo>
                <a:lnTo>
                  <a:pt x="1531218" y="1110152"/>
                </a:lnTo>
                <a:lnTo>
                  <a:pt x="1577832" y="1089705"/>
                </a:lnTo>
                <a:lnTo>
                  <a:pt x="1623775" y="1068147"/>
                </a:lnTo>
                <a:lnTo>
                  <a:pt x="1669032" y="1045494"/>
                </a:lnTo>
                <a:lnTo>
                  <a:pt x="1713588" y="1021764"/>
                </a:lnTo>
                <a:lnTo>
                  <a:pt x="1757428" y="996977"/>
                </a:lnTo>
                <a:lnTo>
                  <a:pt x="1800536" y="971148"/>
                </a:lnTo>
                <a:lnTo>
                  <a:pt x="1842897" y="944298"/>
                </a:lnTo>
                <a:lnTo>
                  <a:pt x="1884497" y="916443"/>
                </a:lnTo>
                <a:lnTo>
                  <a:pt x="1925320" y="887601"/>
                </a:lnTo>
                <a:lnTo>
                  <a:pt x="1965350" y="857791"/>
                </a:lnTo>
                <a:lnTo>
                  <a:pt x="2004573" y="827031"/>
                </a:lnTo>
                <a:lnTo>
                  <a:pt x="2042974" y="795338"/>
                </a:lnTo>
                <a:lnTo>
                  <a:pt x="2080536" y="762730"/>
                </a:lnTo>
                <a:lnTo>
                  <a:pt x="2117246" y="729226"/>
                </a:lnTo>
                <a:lnTo>
                  <a:pt x="2153088" y="694843"/>
                </a:lnTo>
                <a:lnTo>
                  <a:pt x="2188047" y="659599"/>
                </a:lnTo>
                <a:lnTo>
                  <a:pt x="2222107" y="623513"/>
                </a:lnTo>
                <a:lnTo>
                  <a:pt x="2255253" y="586602"/>
                </a:lnTo>
                <a:lnTo>
                  <a:pt x="2287471" y="548885"/>
                </a:lnTo>
                <a:lnTo>
                  <a:pt x="2318745" y="510379"/>
                </a:lnTo>
                <a:lnTo>
                  <a:pt x="2349060" y="471102"/>
                </a:lnTo>
                <a:lnTo>
                  <a:pt x="2378400" y="431072"/>
                </a:lnTo>
                <a:lnTo>
                  <a:pt x="2406751" y="390308"/>
                </a:lnTo>
                <a:lnTo>
                  <a:pt x="2434097" y="348827"/>
                </a:lnTo>
                <a:lnTo>
                  <a:pt x="2460424" y="306647"/>
                </a:lnTo>
                <a:lnTo>
                  <a:pt x="2485715" y="263786"/>
                </a:lnTo>
                <a:lnTo>
                  <a:pt x="2509956" y="220262"/>
                </a:lnTo>
                <a:lnTo>
                  <a:pt x="2533132" y="176093"/>
                </a:lnTo>
                <a:lnTo>
                  <a:pt x="2555228" y="131298"/>
                </a:lnTo>
                <a:lnTo>
                  <a:pt x="2576227" y="85893"/>
                </a:lnTo>
                <a:lnTo>
                  <a:pt x="2596116" y="39898"/>
                </a:lnTo>
                <a:lnTo>
                  <a:pt x="2609062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917768" y="3830282"/>
            <a:ext cx="188682" cy="219102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222" y="0"/>
                </a:moveTo>
                <a:lnTo>
                  <a:pt x="0" y="260337"/>
                </a:lnTo>
                <a:lnTo>
                  <a:pt x="310671" y="361161"/>
                </a:lnTo>
                <a:lnTo>
                  <a:pt x="256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369338" y="4471502"/>
            <a:ext cx="221797" cy="17867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3" y="0"/>
                </a:moveTo>
                <a:lnTo>
                  <a:pt x="0" y="5874"/>
                </a:lnTo>
                <a:lnTo>
                  <a:pt x="223815" y="294514"/>
                </a:lnTo>
                <a:lnTo>
                  <a:pt x="365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730192" y="2478192"/>
            <a:ext cx="390070" cy="533314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5"/>
                </a:lnTo>
                <a:lnTo>
                  <a:pt x="74482" y="54436"/>
                </a:lnTo>
                <a:lnTo>
                  <a:pt x="112949" y="87130"/>
                </a:lnTo>
                <a:lnTo>
                  <a:pt x="150513" y="120860"/>
                </a:lnTo>
                <a:lnTo>
                  <a:pt x="187155" y="155607"/>
                </a:lnTo>
                <a:lnTo>
                  <a:pt x="222852" y="191352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3"/>
                </a:lnTo>
                <a:lnTo>
                  <a:pt x="386420" y="384416"/>
                </a:lnTo>
                <a:lnTo>
                  <a:pt x="416672" y="426733"/>
                </a:lnTo>
                <a:lnTo>
                  <a:pt x="445686" y="469820"/>
                </a:lnTo>
                <a:lnTo>
                  <a:pt x="473450" y="513648"/>
                </a:lnTo>
                <a:lnTo>
                  <a:pt x="499954" y="558191"/>
                </a:lnTo>
                <a:lnTo>
                  <a:pt x="525183" y="603419"/>
                </a:lnTo>
                <a:lnTo>
                  <a:pt x="549127" y="649306"/>
                </a:lnTo>
                <a:lnTo>
                  <a:pt x="571774" y="695824"/>
                </a:lnTo>
                <a:lnTo>
                  <a:pt x="593112" y="742944"/>
                </a:lnTo>
                <a:lnTo>
                  <a:pt x="613128" y="790640"/>
                </a:lnTo>
                <a:lnTo>
                  <a:pt x="631812" y="838883"/>
                </a:lnTo>
                <a:lnTo>
                  <a:pt x="642879" y="879289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017829" y="2960721"/>
            <a:ext cx="191377" cy="217561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68" y="0"/>
                </a:moveTo>
                <a:lnTo>
                  <a:pt x="0" y="86332"/>
                </a:lnTo>
                <a:lnTo>
                  <a:pt x="243866" y="358240"/>
                </a:lnTo>
                <a:lnTo>
                  <a:pt x="31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585296" y="2384188"/>
            <a:ext cx="220257" cy="190992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229" y="314849"/>
                </a:lnTo>
                <a:lnTo>
                  <a:pt x="363025" y="407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765397" y="2770269"/>
            <a:ext cx="198693" cy="95303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7" y="1571495"/>
                </a:moveTo>
                <a:lnTo>
                  <a:pt x="50276" y="1531578"/>
                </a:lnTo>
                <a:lnTo>
                  <a:pt x="39582" y="1482049"/>
                </a:lnTo>
                <a:lnTo>
                  <a:pt x="30160" y="1432294"/>
                </a:lnTo>
                <a:lnTo>
                  <a:pt x="22010" y="1382337"/>
                </a:lnTo>
                <a:lnTo>
                  <a:pt x="15137" y="1332204"/>
                </a:lnTo>
                <a:lnTo>
                  <a:pt x="9542" y="1281919"/>
                </a:lnTo>
                <a:lnTo>
                  <a:pt x="5229" y="1231507"/>
                </a:lnTo>
                <a:lnTo>
                  <a:pt x="2199" y="1180992"/>
                </a:lnTo>
                <a:lnTo>
                  <a:pt x="455" y="1130400"/>
                </a:lnTo>
                <a:lnTo>
                  <a:pt x="0" y="1079753"/>
                </a:lnTo>
                <a:lnTo>
                  <a:pt x="836" y="1029079"/>
                </a:lnTo>
                <a:lnTo>
                  <a:pt x="2965" y="978400"/>
                </a:lnTo>
                <a:lnTo>
                  <a:pt x="6392" y="927741"/>
                </a:lnTo>
                <a:lnTo>
                  <a:pt x="11117" y="877128"/>
                </a:lnTo>
                <a:lnTo>
                  <a:pt x="17144" y="826585"/>
                </a:lnTo>
                <a:lnTo>
                  <a:pt x="24474" y="776136"/>
                </a:lnTo>
                <a:lnTo>
                  <a:pt x="33111" y="725807"/>
                </a:lnTo>
                <a:lnTo>
                  <a:pt x="42841" y="676651"/>
                </a:lnTo>
                <a:lnTo>
                  <a:pt x="53790" y="627832"/>
                </a:lnTo>
                <a:lnTo>
                  <a:pt x="65948" y="579373"/>
                </a:lnTo>
                <a:lnTo>
                  <a:pt x="79305" y="531294"/>
                </a:lnTo>
                <a:lnTo>
                  <a:pt x="93849" y="483615"/>
                </a:lnTo>
                <a:lnTo>
                  <a:pt x="109572" y="436360"/>
                </a:lnTo>
                <a:lnTo>
                  <a:pt x="126462" y="389548"/>
                </a:lnTo>
                <a:lnTo>
                  <a:pt x="144510" y="343200"/>
                </a:lnTo>
                <a:lnTo>
                  <a:pt x="163704" y="297339"/>
                </a:lnTo>
                <a:lnTo>
                  <a:pt x="184035" y="251985"/>
                </a:lnTo>
                <a:lnTo>
                  <a:pt x="205493" y="207159"/>
                </a:lnTo>
                <a:lnTo>
                  <a:pt x="228067" y="162882"/>
                </a:lnTo>
                <a:lnTo>
                  <a:pt x="251746" y="119176"/>
                </a:lnTo>
                <a:lnTo>
                  <a:pt x="276521" y="76062"/>
                </a:lnTo>
                <a:lnTo>
                  <a:pt x="302381" y="33561"/>
                </a:lnTo>
                <a:lnTo>
                  <a:pt x="327448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869406" y="2631896"/>
            <a:ext cx="197923" cy="218332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5"/>
                </a:lnTo>
                <a:lnTo>
                  <a:pt x="261740" y="359496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701485" y="3669026"/>
            <a:ext cx="189067" cy="219102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1" y="0"/>
                </a:moveTo>
                <a:lnTo>
                  <a:pt x="0" y="98918"/>
                </a:lnTo>
                <a:lnTo>
                  <a:pt x="254599" y="360816"/>
                </a:lnTo>
                <a:lnTo>
                  <a:pt x="311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90307" y="1422287"/>
            <a:ext cx="11411389" cy="4013143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19" y="0"/>
                </a:moveTo>
                <a:lnTo>
                  <a:pt x="17300834" y="0"/>
                </a:lnTo>
                <a:lnTo>
                  <a:pt x="17371385" y="12"/>
                </a:lnTo>
                <a:lnTo>
                  <a:pt x="17438206" y="102"/>
                </a:lnTo>
                <a:lnTo>
                  <a:pt x="17501533" y="344"/>
                </a:lnTo>
                <a:lnTo>
                  <a:pt x="17561600" y="816"/>
                </a:lnTo>
                <a:lnTo>
                  <a:pt x="17618640" y="1593"/>
                </a:lnTo>
                <a:lnTo>
                  <a:pt x="17672888" y="2754"/>
                </a:lnTo>
                <a:lnTo>
                  <a:pt x="17724578" y="4373"/>
                </a:lnTo>
                <a:lnTo>
                  <a:pt x="17773946" y="6528"/>
                </a:lnTo>
                <a:lnTo>
                  <a:pt x="17821224" y="9295"/>
                </a:lnTo>
                <a:lnTo>
                  <a:pt x="17866647" y="12750"/>
                </a:lnTo>
                <a:lnTo>
                  <a:pt x="17910451" y="16970"/>
                </a:lnTo>
                <a:lnTo>
                  <a:pt x="17952868" y="22032"/>
                </a:lnTo>
                <a:lnTo>
                  <a:pt x="17994133" y="28012"/>
                </a:lnTo>
                <a:lnTo>
                  <a:pt x="18034481" y="34987"/>
                </a:lnTo>
                <a:lnTo>
                  <a:pt x="18074145" y="43032"/>
                </a:lnTo>
                <a:lnTo>
                  <a:pt x="18113361" y="52225"/>
                </a:lnTo>
                <a:lnTo>
                  <a:pt x="18152362" y="62642"/>
                </a:lnTo>
                <a:lnTo>
                  <a:pt x="18191383" y="74360"/>
                </a:lnTo>
                <a:lnTo>
                  <a:pt x="18238871" y="93145"/>
                </a:lnTo>
                <a:lnTo>
                  <a:pt x="18285004" y="114401"/>
                </a:lnTo>
                <a:lnTo>
                  <a:pt x="18329701" y="138047"/>
                </a:lnTo>
                <a:lnTo>
                  <a:pt x="18372882" y="164005"/>
                </a:lnTo>
                <a:lnTo>
                  <a:pt x="18414469" y="192196"/>
                </a:lnTo>
                <a:lnTo>
                  <a:pt x="18454380" y="222538"/>
                </a:lnTo>
                <a:lnTo>
                  <a:pt x="18492537" y="254954"/>
                </a:lnTo>
                <a:lnTo>
                  <a:pt x="18528859" y="289363"/>
                </a:lnTo>
                <a:lnTo>
                  <a:pt x="18563268" y="325686"/>
                </a:lnTo>
                <a:lnTo>
                  <a:pt x="18595682" y="363843"/>
                </a:lnTo>
                <a:lnTo>
                  <a:pt x="18626022" y="403754"/>
                </a:lnTo>
                <a:lnTo>
                  <a:pt x="18654209" y="445341"/>
                </a:lnTo>
                <a:lnTo>
                  <a:pt x="18680163" y="488524"/>
                </a:lnTo>
                <a:lnTo>
                  <a:pt x="18703803" y="533222"/>
                </a:lnTo>
                <a:lnTo>
                  <a:pt x="18725051" y="579357"/>
                </a:lnTo>
                <a:lnTo>
                  <a:pt x="18743827" y="626850"/>
                </a:lnTo>
                <a:lnTo>
                  <a:pt x="18755542" y="665869"/>
                </a:lnTo>
                <a:lnTo>
                  <a:pt x="18765956" y="704875"/>
                </a:lnTo>
                <a:lnTo>
                  <a:pt x="18775147" y="744110"/>
                </a:lnTo>
                <a:lnTo>
                  <a:pt x="18783191" y="783814"/>
                </a:lnTo>
                <a:lnTo>
                  <a:pt x="18790164" y="824229"/>
                </a:lnTo>
                <a:lnTo>
                  <a:pt x="18796142" y="865597"/>
                </a:lnTo>
                <a:lnTo>
                  <a:pt x="18801203" y="908159"/>
                </a:lnTo>
                <a:lnTo>
                  <a:pt x="18805422" y="952156"/>
                </a:lnTo>
                <a:lnTo>
                  <a:pt x="18808877" y="997830"/>
                </a:lnTo>
                <a:lnTo>
                  <a:pt x="18811643" y="1045422"/>
                </a:lnTo>
                <a:lnTo>
                  <a:pt x="18813798" y="1095173"/>
                </a:lnTo>
                <a:lnTo>
                  <a:pt x="18815417" y="1147325"/>
                </a:lnTo>
                <a:lnTo>
                  <a:pt x="18816577" y="1202120"/>
                </a:lnTo>
                <a:lnTo>
                  <a:pt x="18817354" y="1259798"/>
                </a:lnTo>
                <a:lnTo>
                  <a:pt x="18817826" y="1320600"/>
                </a:lnTo>
                <a:lnTo>
                  <a:pt x="18818068" y="1384770"/>
                </a:lnTo>
                <a:lnTo>
                  <a:pt x="18818157" y="1452547"/>
                </a:lnTo>
                <a:lnTo>
                  <a:pt x="18818170" y="1524173"/>
                </a:lnTo>
                <a:lnTo>
                  <a:pt x="18818170" y="5100221"/>
                </a:lnTo>
                <a:lnTo>
                  <a:pt x="18818157" y="5170785"/>
                </a:lnTo>
                <a:lnTo>
                  <a:pt x="18818068" y="5237617"/>
                </a:lnTo>
                <a:lnTo>
                  <a:pt x="18817826" y="5300953"/>
                </a:lnTo>
                <a:lnTo>
                  <a:pt x="18817354" y="5361026"/>
                </a:lnTo>
                <a:lnTo>
                  <a:pt x="18816577" y="5418071"/>
                </a:lnTo>
                <a:lnTo>
                  <a:pt x="18815417" y="5472322"/>
                </a:lnTo>
                <a:lnTo>
                  <a:pt x="18813798" y="5524015"/>
                </a:lnTo>
                <a:lnTo>
                  <a:pt x="18811643" y="5573383"/>
                </a:lnTo>
                <a:lnTo>
                  <a:pt x="18808877" y="5620661"/>
                </a:lnTo>
                <a:lnTo>
                  <a:pt x="18805422" y="5666083"/>
                </a:lnTo>
                <a:lnTo>
                  <a:pt x="18801203" y="5709884"/>
                </a:lnTo>
                <a:lnTo>
                  <a:pt x="18796142" y="5752298"/>
                </a:lnTo>
                <a:lnTo>
                  <a:pt x="18790164" y="5793560"/>
                </a:lnTo>
                <a:lnTo>
                  <a:pt x="18783191" y="5833904"/>
                </a:lnTo>
                <a:lnTo>
                  <a:pt x="18775147" y="5873565"/>
                </a:lnTo>
                <a:lnTo>
                  <a:pt x="18765956" y="5912777"/>
                </a:lnTo>
                <a:lnTo>
                  <a:pt x="18755542" y="5951774"/>
                </a:lnTo>
                <a:lnTo>
                  <a:pt x="18743827" y="5990791"/>
                </a:lnTo>
                <a:lnTo>
                  <a:pt x="18725051" y="6038283"/>
                </a:lnTo>
                <a:lnTo>
                  <a:pt x="18703803" y="6084418"/>
                </a:lnTo>
                <a:lnTo>
                  <a:pt x="18680163" y="6129116"/>
                </a:lnTo>
                <a:lnTo>
                  <a:pt x="18654209" y="6172299"/>
                </a:lnTo>
                <a:lnTo>
                  <a:pt x="18626022" y="6213886"/>
                </a:lnTo>
                <a:lnTo>
                  <a:pt x="18595682" y="6253798"/>
                </a:lnTo>
                <a:lnTo>
                  <a:pt x="18563268" y="6291955"/>
                </a:lnTo>
                <a:lnTo>
                  <a:pt x="18528859" y="6328278"/>
                </a:lnTo>
                <a:lnTo>
                  <a:pt x="18492537" y="6362687"/>
                </a:lnTo>
                <a:lnTo>
                  <a:pt x="18454380" y="6395103"/>
                </a:lnTo>
                <a:lnTo>
                  <a:pt x="18414469" y="6425447"/>
                </a:lnTo>
                <a:lnTo>
                  <a:pt x="18372882" y="6453638"/>
                </a:lnTo>
                <a:lnTo>
                  <a:pt x="18329701" y="6479597"/>
                </a:lnTo>
                <a:lnTo>
                  <a:pt x="18285004" y="6503244"/>
                </a:lnTo>
                <a:lnTo>
                  <a:pt x="18238871" y="6524501"/>
                </a:lnTo>
                <a:lnTo>
                  <a:pt x="18191383" y="6543287"/>
                </a:lnTo>
                <a:lnTo>
                  <a:pt x="18152361" y="6555004"/>
                </a:lnTo>
                <a:lnTo>
                  <a:pt x="18113352" y="6565420"/>
                </a:lnTo>
                <a:lnTo>
                  <a:pt x="18074114" y="6574612"/>
                </a:lnTo>
                <a:lnTo>
                  <a:pt x="18034406" y="6582657"/>
                </a:lnTo>
                <a:lnTo>
                  <a:pt x="17993987" y="6589631"/>
                </a:lnTo>
                <a:lnTo>
                  <a:pt x="17952616" y="6595610"/>
                </a:lnTo>
                <a:lnTo>
                  <a:pt x="17910050" y="6600672"/>
                </a:lnTo>
                <a:lnTo>
                  <a:pt x="17866050" y="6604892"/>
                </a:lnTo>
                <a:lnTo>
                  <a:pt x="17820373" y="6608347"/>
                </a:lnTo>
                <a:lnTo>
                  <a:pt x="17772779" y="6611113"/>
                </a:lnTo>
                <a:lnTo>
                  <a:pt x="17723025" y="6613268"/>
                </a:lnTo>
                <a:lnTo>
                  <a:pt x="17670871" y="6614887"/>
                </a:lnTo>
                <a:lnTo>
                  <a:pt x="17616076" y="6616047"/>
                </a:lnTo>
                <a:lnTo>
                  <a:pt x="17558397" y="6616825"/>
                </a:lnTo>
                <a:lnTo>
                  <a:pt x="17497595" y="6617297"/>
                </a:lnTo>
                <a:lnTo>
                  <a:pt x="17433426" y="6617539"/>
                </a:lnTo>
                <a:lnTo>
                  <a:pt x="17365651" y="6617628"/>
                </a:lnTo>
                <a:lnTo>
                  <a:pt x="17294028" y="6617641"/>
                </a:lnTo>
                <a:lnTo>
                  <a:pt x="1517419" y="6617641"/>
                </a:lnTo>
                <a:lnTo>
                  <a:pt x="1446857" y="6617628"/>
                </a:lnTo>
                <a:lnTo>
                  <a:pt x="1380026" y="6617539"/>
                </a:lnTo>
                <a:lnTo>
                  <a:pt x="1316692" y="6617297"/>
                </a:lnTo>
                <a:lnTo>
                  <a:pt x="1256620" y="6616825"/>
                </a:lnTo>
                <a:lnTo>
                  <a:pt x="1199575" y="6616047"/>
                </a:lnTo>
                <a:lnTo>
                  <a:pt x="1145324" y="6614887"/>
                </a:lnTo>
                <a:lnTo>
                  <a:pt x="1093632" y="6613268"/>
                </a:lnTo>
                <a:lnTo>
                  <a:pt x="1044264" y="6611113"/>
                </a:lnTo>
                <a:lnTo>
                  <a:pt x="996986" y="6608347"/>
                </a:lnTo>
                <a:lnTo>
                  <a:pt x="951563" y="6604892"/>
                </a:lnTo>
                <a:lnTo>
                  <a:pt x="907762" y="6600672"/>
                </a:lnTo>
                <a:lnTo>
                  <a:pt x="865347" y="6595610"/>
                </a:lnTo>
                <a:lnTo>
                  <a:pt x="824085" y="6589631"/>
                </a:lnTo>
                <a:lnTo>
                  <a:pt x="783740" y="6582657"/>
                </a:lnTo>
                <a:lnTo>
                  <a:pt x="744078" y="6574612"/>
                </a:lnTo>
                <a:lnTo>
                  <a:pt x="704866" y="6565420"/>
                </a:lnTo>
                <a:lnTo>
                  <a:pt x="665868" y="6555004"/>
                </a:lnTo>
                <a:lnTo>
                  <a:pt x="626850" y="6543287"/>
                </a:lnTo>
                <a:lnTo>
                  <a:pt x="579357" y="6524501"/>
                </a:lnTo>
                <a:lnTo>
                  <a:pt x="533222" y="6503244"/>
                </a:lnTo>
                <a:lnTo>
                  <a:pt x="488524" y="6479597"/>
                </a:lnTo>
                <a:lnTo>
                  <a:pt x="445341" y="6453638"/>
                </a:lnTo>
                <a:lnTo>
                  <a:pt x="403754" y="6425447"/>
                </a:lnTo>
                <a:lnTo>
                  <a:pt x="363843" y="6395103"/>
                </a:lnTo>
                <a:lnTo>
                  <a:pt x="325686" y="6362687"/>
                </a:lnTo>
                <a:lnTo>
                  <a:pt x="289363" y="6328278"/>
                </a:lnTo>
                <a:lnTo>
                  <a:pt x="254954" y="6291955"/>
                </a:lnTo>
                <a:lnTo>
                  <a:pt x="222538" y="6253798"/>
                </a:lnTo>
                <a:lnTo>
                  <a:pt x="192196" y="6213886"/>
                </a:lnTo>
                <a:lnTo>
                  <a:pt x="164005" y="6172299"/>
                </a:lnTo>
                <a:lnTo>
                  <a:pt x="138047" y="6129116"/>
                </a:lnTo>
                <a:lnTo>
                  <a:pt x="114401" y="6084418"/>
                </a:lnTo>
                <a:lnTo>
                  <a:pt x="93145" y="6038283"/>
                </a:lnTo>
                <a:lnTo>
                  <a:pt x="74360" y="5990791"/>
                </a:lnTo>
                <a:lnTo>
                  <a:pt x="62642" y="5951773"/>
                </a:lnTo>
                <a:lnTo>
                  <a:pt x="52225" y="5912767"/>
                </a:lnTo>
                <a:lnTo>
                  <a:pt x="43032" y="5873534"/>
                </a:lnTo>
                <a:lnTo>
                  <a:pt x="34987" y="5833830"/>
                </a:lnTo>
                <a:lnTo>
                  <a:pt x="28012" y="5793415"/>
                </a:lnTo>
                <a:lnTo>
                  <a:pt x="22032" y="5752048"/>
                </a:lnTo>
                <a:lnTo>
                  <a:pt x="16970" y="5709487"/>
                </a:lnTo>
                <a:lnTo>
                  <a:pt x="12750" y="5665490"/>
                </a:lnTo>
                <a:lnTo>
                  <a:pt x="9295" y="5619817"/>
                </a:lnTo>
                <a:lnTo>
                  <a:pt x="6528" y="5572225"/>
                </a:lnTo>
                <a:lnTo>
                  <a:pt x="4373" y="5522474"/>
                </a:lnTo>
                <a:lnTo>
                  <a:pt x="2754" y="5470321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4"/>
                </a:lnTo>
                <a:lnTo>
                  <a:pt x="102" y="5232874"/>
                </a:lnTo>
                <a:lnTo>
                  <a:pt x="12" y="5165095"/>
                </a:lnTo>
                <a:lnTo>
                  <a:pt x="0" y="5093467"/>
                </a:lnTo>
                <a:lnTo>
                  <a:pt x="0" y="1517419"/>
                </a:lnTo>
                <a:lnTo>
                  <a:pt x="12" y="1446857"/>
                </a:lnTo>
                <a:lnTo>
                  <a:pt x="102" y="1380026"/>
                </a:lnTo>
                <a:lnTo>
                  <a:pt x="344" y="1316692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2"/>
                </a:lnTo>
                <a:lnTo>
                  <a:pt x="6528" y="1044264"/>
                </a:lnTo>
                <a:lnTo>
                  <a:pt x="9295" y="996986"/>
                </a:lnTo>
                <a:lnTo>
                  <a:pt x="12750" y="951563"/>
                </a:lnTo>
                <a:lnTo>
                  <a:pt x="16970" y="907762"/>
                </a:lnTo>
                <a:lnTo>
                  <a:pt x="22032" y="865347"/>
                </a:lnTo>
                <a:lnTo>
                  <a:pt x="28012" y="824085"/>
                </a:lnTo>
                <a:lnTo>
                  <a:pt x="34987" y="783740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7"/>
                </a:lnTo>
                <a:lnTo>
                  <a:pt x="114401" y="533222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6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6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2" y="114401"/>
                </a:lnTo>
                <a:lnTo>
                  <a:pt x="579357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10" y="43032"/>
                </a:lnTo>
                <a:lnTo>
                  <a:pt x="783814" y="34987"/>
                </a:lnTo>
                <a:lnTo>
                  <a:pt x="824229" y="28012"/>
                </a:lnTo>
                <a:lnTo>
                  <a:pt x="865597" y="22032"/>
                </a:lnTo>
                <a:lnTo>
                  <a:pt x="908159" y="16970"/>
                </a:lnTo>
                <a:lnTo>
                  <a:pt x="952156" y="12750"/>
                </a:lnTo>
                <a:lnTo>
                  <a:pt x="997830" y="9295"/>
                </a:lnTo>
                <a:lnTo>
                  <a:pt x="1045422" y="6528"/>
                </a:lnTo>
                <a:lnTo>
                  <a:pt x="1095173" y="4373"/>
                </a:lnTo>
                <a:lnTo>
                  <a:pt x="1147325" y="2754"/>
                </a:lnTo>
                <a:lnTo>
                  <a:pt x="1202120" y="1593"/>
                </a:lnTo>
                <a:lnTo>
                  <a:pt x="1259798" y="816"/>
                </a:lnTo>
                <a:lnTo>
                  <a:pt x="1320600" y="344"/>
                </a:lnTo>
                <a:lnTo>
                  <a:pt x="1384770" y="102"/>
                </a:lnTo>
                <a:lnTo>
                  <a:pt x="1452547" y="12"/>
                </a:lnTo>
                <a:lnTo>
                  <a:pt x="1524173" y="0"/>
                </a:lnTo>
                <a:lnTo>
                  <a:pt x="151741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7507275" y="5084019"/>
            <a:ext cx="2832081" cy="624960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51" y="0"/>
                </a:lnTo>
                <a:lnTo>
                  <a:pt x="2971951" y="1030534"/>
                </a:lnTo>
                <a:lnTo>
                  <a:pt x="0" y="10305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 txBox="1"/>
          <p:nvPr/>
        </p:nvSpPr>
        <p:spPr>
          <a:xfrm>
            <a:off x="4315750" y="3980125"/>
            <a:ext cx="2222344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lang="ru-RU" sz="2426" spc="-91" dirty="0">
                <a:latin typeface="Arial"/>
                <a:cs typeface="Arial"/>
              </a:rPr>
              <a:t>Трансформация</a:t>
            </a:r>
            <a:endParaRPr sz="3184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70" y="6570759"/>
            <a:ext cx="3367775" cy="18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55"/>
              </a:lnSpc>
            </a:pP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Adapted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from </a:t>
            </a:r>
            <a:r>
              <a:rPr sz="1243" u="heavy" spc="-52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Master </a:t>
            </a:r>
            <a:r>
              <a:rPr sz="1243" u="heavy" spc="-3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the </a:t>
            </a:r>
            <a:r>
              <a:rPr sz="1243" u="heavy" spc="-5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Tidyverse, </a:t>
            </a:r>
            <a:r>
              <a:rPr sz="1243" u="heavy" spc="-15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CC </a:t>
            </a:r>
            <a:r>
              <a:rPr sz="1243" u="heavy" spc="-100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BY</a:t>
            </a:r>
            <a:r>
              <a:rPr sz="1243" u="heavy" spc="-64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 </a:t>
            </a:r>
            <a:r>
              <a:rPr sz="1243" u="heavy" spc="-67" dirty="0">
                <a:solidFill>
                  <a:srgbClr val="51A7F9"/>
                </a:solidFill>
                <a:uFill>
                  <a:solidFill>
                    <a:srgbClr val="51A7F9"/>
                  </a:solidFill>
                </a:uFill>
                <a:latin typeface="Arial"/>
                <a:cs typeface="Arial"/>
              </a:rPr>
              <a:t>RStudio</a:t>
            </a:r>
            <a:endParaRPr sz="124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66940" y="308125"/>
            <a:ext cx="10396743" cy="77727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ru-RU" sz="5003" spc="-261" dirty="0"/>
              <a:t>Анализ данных </a:t>
            </a:r>
            <a:r>
              <a:rPr sz="5003" spc="-261" dirty="0"/>
              <a:t>(</a:t>
            </a:r>
            <a:r>
              <a:rPr lang="en-US" sz="5003" spc="-261" dirty="0"/>
              <a:t>Applied </a:t>
            </a:r>
            <a:r>
              <a:rPr sz="5003" spc="-200" dirty="0">
                <a:latin typeface="Arial"/>
                <a:cs typeface="Arial"/>
              </a:rPr>
              <a:t>Data</a:t>
            </a:r>
            <a:r>
              <a:rPr sz="5003" spc="-658" dirty="0">
                <a:latin typeface="Arial"/>
                <a:cs typeface="Arial"/>
              </a:rPr>
              <a:t> </a:t>
            </a:r>
            <a:r>
              <a:rPr sz="5003" spc="-255" dirty="0">
                <a:latin typeface="Arial"/>
                <a:cs typeface="Arial"/>
              </a:rPr>
              <a:t>Science</a:t>
            </a:r>
            <a:r>
              <a:rPr lang="en-US" sz="5003" spc="-255" dirty="0">
                <a:latin typeface="Arial"/>
                <a:cs typeface="Arial"/>
              </a:rPr>
              <a:t>)</a:t>
            </a:r>
            <a:endParaRPr sz="5003" dirty="0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C3BAF3-6E5D-4D79-B89F-7638BF9F0497}"/>
              </a:ext>
            </a:extLst>
          </p:cNvPr>
          <p:cNvSpPr txBox="1"/>
          <p:nvPr/>
        </p:nvSpPr>
        <p:spPr>
          <a:xfrm>
            <a:off x="7507274" y="5200741"/>
            <a:ext cx="2718500" cy="38302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R="3081" algn="r">
              <a:spcBef>
                <a:spcPts val="3"/>
              </a:spcBef>
            </a:pPr>
            <a:r>
              <a:rPr lang="ru-RU" sz="2426" spc="-118" dirty="0">
                <a:latin typeface="Arial"/>
                <a:cs typeface="Arial"/>
              </a:rPr>
              <a:t>Программирование</a:t>
            </a:r>
            <a:endParaRPr sz="242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60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2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521201" y="1738114"/>
            <a:ext cx="7516160" cy="902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65" spc="5" dirty="0">
                <a:latin typeface="Arial"/>
                <a:cs typeface="Arial"/>
              </a:rPr>
              <a:t>По сравнению с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sz="2865" spc="5" dirty="0" err="1">
                <a:latin typeface="Arial"/>
                <a:cs typeface="Arial"/>
              </a:rPr>
              <a:t>read.table</a:t>
            </a:r>
            <a:r>
              <a:rPr sz="2865" spc="5" dirty="0">
                <a:latin typeface="Arial"/>
                <a:cs typeface="Arial"/>
              </a:rPr>
              <a:t> </a:t>
            </a:r>
            <a:r>
              <a:rPr lang="ru-RU" sz="2865" spc="5" dirty="0">
                <a:latin typeface="Arial"/>
                <a:cs typeface="Arial"/>
              </a:rPr>
              <a:t>и производными</a:t>
            </a:r>
            <a:r>
              <a:rPr sz="2865" spc="5" dirty="0">
                <a:latin typeface="Arial"/>
                <a:cs typeface="Arial"/>
              </a:rPr>
              <a:t>,</a:t>
            </a:r>
            <a:endParaRPr sz="2850" dirty="0">
              <a:latin typeface="Arial"/>
              <a:cs typeface="Arial"/>
            </a:endParaRPr>
          </a:p>
          <a:p>
            <a:r>
              <a:rPr lang="ru-RU" sz="3000" spc="5" dirty="0">
                <a:latin typeface="Arial"/>
                <a:cs typeface="Arial"/>
              </a:rPr>
              <a:t>Функции пакета </a:t>
            </a:r>
            <a:r>
              <a:rPr sz="3000" spc="5" dirty="0" err="1">
                <a:latin typeface="Arial"/>
                <a:cs typeface="Arial"/>
              </a:rPr>
              <a:t>readr</a:t>
            </a:r>
            <a:r>
              <a:rPr sz="3000" spc="5" dirty="0">
                <a:latin typeface="Arial"/>
                <a:cs typeface="Arial"/>
              </a:rPr>
              <a:t> :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21202" y="2881033"/>
            <a:ext cx="3563283" cy="4293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790" spc="5" dirty="0">
                <a:latin typeface="Arial"/>
                <a:cs typeface="Arial"/>
              </a:rPr>
              <a:t>1. ~</a:t>
            </a:r>
            <a:r>
              <a:rPr lang="ru-RU" sz="2790" spc="5" dirty="0">
                <a:latin typeface="Arial"/>
                <a:cs typeface="Arial"/>
              </a:rPr>
              <a:t> в</a:t>
            </a:r>
            <a:r>
              <a:rPr sz="2790" spc="5" dirty="0">
                <a:latin typeface="Arial"/>
                <a:cs typeface="Arial"/>
              </a:rPr>
              <a:t> 10 </a:t>
            </a:r>
            <a:r>
              <a:rPr lang="ru-RU" sz="2790" spc="5" dirty="0">
                <a:latin typeface="Arial"/>
                <a:cs typeface="Arial"/>
              </a:rPr>
              <a:t>раз быстрее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521201" y="3547737"/>
            <a:ext cx="5758436" cy="4501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925" spc="5" dirty="0">
                <a:latin typeface="Arial"/>
                <a:cs typeface="Arial"/>
              </a:rPr>
              <a:t>2. </a:t>
            </a:r>
            <a:r>
              <a:rPr lang="ru-RU" sz="2925" spc="5" dirty="0">
                <a:latin typeface="Arial"/>
                <a:cs typeface="Arial"/>
              </a:rPr>
              <a:t>Возвращает объект типа</a:t>
            </a:r>
            <a:r>
              <a:rPr sz="2925" spc="5" dirty="0">
                <a:latin typeface="Arial"/>
                <a:cs typeface="Arial"/>
              </a:rPr>
              <a:t> </a:t>
            </a:r>
            <a:r>
              <a:rPr sz="2925" spc="5" dirty="0" err="1">
                <a:latin typeface="Arial"/>
                <a:cs typeface="Arial"/>
              </a:rPr>
              <a:t>tibble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21202" y="4214440"/>
            <a:ext cx="7663316" cy="867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640" spc="5" dirty="0">
                <a:latin typeface="Arial"/>
                <a:cs typeface="Arial"/>
              </a:rPr>
              <a:t>3. </a:t>
            </a:r>
            <a:r>
              <a:rPr lang="ru-RU" sz="2640" spc="5" dirty="0">
                <a:latin typeface="Arial"/>
                <a:cs typeface="Arial"/>
              </a:rPr>
              <a:t>Имеют более интуитивно понятные значения </a:t>
            </a:r>
            <a:br>
              <a:rPr lang="ru-RU" sz="2640" spc="5" dirty="0">
                <a:latin typeface="Arial"/>
                <a:cs typeface="Arial"/>
              </a:rPr>
            </a:br>
            <a:r>
              <a:rPr lang="ru-RU" sz="2640" spc="5" dirty="0">
                <a:latin typeface="Arial"/>
                <a:cs typeface="Arial"/>
              </a:rPr>
              <a:t>по умолчанию</a:t>
            </a:r>
            <a:r>
              <a:rPr sz="3000" spc="5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82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83192" y="384389"/>
            <a:ext cx="4033476" cy="736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4789" spc="5" dirty="0">
                <a:latin typeface="Arial"/>
                <a:cs typeface="Arial"/>
              </a:rPr>
              <a:t>Функции </a:t>
            </a:r>
            <a:r>
              <a:rPr sz="4789" spc="5" dirty="0" err="1">
                <a:latin typeface="Arial"/>
                <a:cs typeface="Arial"/>
              </a:rPr>
              <a:t>readr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87905" y="1573343"/>
            <a:ext cx="1258678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851598" y="1573343"/>
            <a:ext cx="841577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b="1" spc="5" dirty="0">
                <a:latin typeface="Arial"/>
                <a:cs typeface="Arial"/>
              </a:rPr>
              <a:t>reads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86311" y="2208298"/>
            <a:ext cx="1445909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read_csv()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7549" y="2208298"/>
            <a:ext cx="3388428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latin typeface="Arial"/>
                <a:cs typeface="Arial"/>
              </a:rPr>
              <a:t>Comma separated 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86311" y="2843254"/>
            <a:ext cx="1616468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read_csv2()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97550" y="2843254"/>
            <a:ext cx="3882153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latin typeface="Arial"/>
                <a:cs typeface="Arial"/>
              </a:rPr>
              <a:t>Semi-colon separated 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86311" y="3478209"/>
            <a:ext cx="1772601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latin typeface="Arial"/>
                <a:cs typeface="Arial"/>
              </a:rPr>
              <a:t>read_delim()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97550" y="3478209"/>
            <a:ext cx="3033203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latin typeface="Arial"/>
                <a:cs typeface="Arial"/>
              </a:rPr>
              <a:t>General delimited files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86311" y="4113165"/>
            <a:ext cx="1434688" cy="380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0" spc="5" dirty="0">
                <a:latin typeface="Arial"/>
                <a:cs typeface="Arial"/>
              </a:rPr>
              <a:t>read_fwf()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97549" y="4113164"/>
            <a:ext cx="2253502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latin typeface="Arial"/>
                <a:cs typeface="Arial"/>
              </a:rPr>
              <a:t>Fixed width files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86311" y="4748120"/>
            <a:ext cx="1437894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latin typeface="Arial"/>
                <a:cs typeface="Arial"/>
              </a:rPr>
              <a:t>read_log()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7550" y="4748121"/>
            <a:ext cx="2127827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latin typeface="Arial"/>
                <a:cs typeface="Arial"/>
              </a:rPr>
              <a:t>Apache log files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86311" y="5383076"/>
            <a:ext cx="1702069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latin typeface="Arial"/>
                <a:cs typeface="Arial"/>
              </a:rPr>
              <a:t>read_table()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397549" y="5383075"/>
            <a:ext cx="2249014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latin typeface="Arial"/>
                <a:cs typeface="Arial"/>
              </a:rPr>
              <a:t>Space separated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86312" y="6018031"/>
            <a:ext cx="1394613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10" spc="5" dirty="0">
                <a:latin typeface="Arial"/>
                <a:cs typeface="Arial"/>
              </a:rPr>
              <a:t>read_tsv()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397549" y="6018031"/>
            <a:ext cx="2846933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10" spc="5" dirty="0">
                <a:latin typeface="Arial"/>
                <a:cs typeface="Arial"/>
              </a:rPr>
              <a:t>Tab delimited values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95" y="1403492"/>
            <a:ext cx="6977063" cy="5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1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40" y="5860879"/>
            <a:ext cx="768296" cy="88893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5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83192" y="384389"/>
            <a:ext cx="4071627" cy="736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89" spc="5" dirty="0">
                <a:latin typeface="Arial"/>
                <a:cs typeface="Arial"/>
              </a:rPr>
              <a:t>readr functions</a:t>
            </a:r>
            <a:endParaRPr sz="47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87905" y="1573343"/>
            <a:ext cx="1258678" cy="382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85" b="1" spc="5" dirty="0"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851598" y="1573343"/>
            <a:ext cx="841577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b="1" spc="5" dirty="0">
                <a:latin typeface="Arial"/>
                <a:cs typeface="Arial"/>
              </a:rPr>
              <a:t>reads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86311" y="2208298"/>
            <a:ext cx="1532471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b="1" spc="5" dirty="0">
                <a:latin typeface="Arial"/>
                <a:cs typeface="Arial"/>
              </a:rPr>
              <a:t>read_csv()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7549" y="2208298"/>
            <a:ext cx="3587200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b="1" spc="5" dirty="0">
                <a:latin typeface="Arial"/>
                <a:cs typeface="Arial"/>
              </a:rPr>
              <a:t>Comma separated 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86311" y="2843254"/>
            <a:ext cx="1616468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solidFill>
                  <a:srgbClr val="A6AAA9"/>
                </a:solidFill>
                <a:latin typeface="Arial"/>
                <a:cs typeface="Arial"/>
              </a:rPr>
              <a:t>read_csv2()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97550" y="2843254"/>
            <a:ext cx="3882153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solidFill>
                  <a:srgbClr val="A6AAA9"/>
                </a:solidFill>
                <a:latin typeface="Arial"/>
                <a:cs typeface="Arial"/>
              </a:rPr>
              <a:t>Semi-colon separated 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86311" y="3478209"/>
            <a:ext cx="1772601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read_delim()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97550" y="3478209"/>
            <a:ext cx="3033203" cy="366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80" spc="5" dirty="0">
                <a:solidFill>
                  <a:srgbClr val="A6AAA9"/>
                </a:solidFill>
                <a:latin typeface="Arial"/>
                <a:cs typeface="Arial"/>
              </a:rPr>
              <a:t>General delimited files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86311" y="4113165"/>
            <a:ext cx="1434688" cy="380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0" spc="5" dirty="0">
                <a:solidFill>
                  <a:srgbClr val="A6AAA9"/>
                </a:solidFill>
                <a:latin typeface="Arial"/>
                <a:cs typeface="Arial"/>
              </a:rPr>
              <a:t>read_fwf()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97549" y="4113164"/>
            <a:ext cx="2253502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Fixed width files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86311" y="4748120"/>
            <a:ext cx="1437894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read_log()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7550" y="4748121"/>
            <a:ext cx="2127827" cy="359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35" spc="5" dirty="0">
                <a:solidFill>
                  <a:srgbClr val="A6AAA9"/>
                </a:solidFill>
                <a:latin typeface="Arial"/>
                <a:cs typeface="Arial"/>
              </a:rPr>
              <a:t>Apache log files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086311" y="5383076"/>
            <a:ext cx="1702069" cy="377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55" spc="5" dirty="0">
                <a:solidFill>
                  <a:srgbClr val="A6AAA9"/>
                </a:solidFill>
                <a:latin typeface="Arial"/>
                <a:cs typeface="Arial"/>
              </a:rPr>
              <a:t>read_table()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397549" y="5383075"/>
            <a:ext cx="2249014" cy="35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05" spc="5" dirty="0">
                <a:solidFill>
                  <a:srgbClr val="A6AAA9"/>
                </a:solidFill>
                <a:latin typeface="Arial"/>
                <a:cs typeface="Arial"/>
              </a:rPr>
              <a:t>Space separated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86312" y="6018031"/>
            <a:ext cx="1394613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10" spc="5" dirty="0">
                <a:solidFill>
                  <a:srgbClr val="A6AAA9"/>
                </a:solidFill>
                <a:latin typeface="Arial"/>
                <a:cs typeface="Arial"/>
              </a:rPr>
              <a:t>read_tsv()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397549" y="6018031"/>
            <a:ext cx="2846933" cy="37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10" spc="5" dirty="0">
                <a:solidFill>
                  <a:srgbClr val="A6AAA9"/>
                </a:solidFill>
                <a:latin typeface="Arial"/>
                <a:cs typeface="Arial"/>
              </a:rPr>
              <a:t>Tab delimited values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95" y="1403492"/>
            <a:ext cx="6977063" cy="5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0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0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03855" y="835207"/>
            <a:ext cx="3058530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nimbus.csv</a:t>
            </a:r>
            <a:endParaRPr sz="475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38" y="1832816"/>
            <a:ext cx="7398415" cy="502494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64" y="1829641"/>
            <a:ext cx="7404761" cy="502811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52949" y="1969889"/>
            <a:ext cx="4074192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date,longitude,latitude,ozone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552949" y="2484203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1985-10-01T00:00:00Z,-179.375,-87.5,.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52949" y="2998517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1985-10-01T00:00:00Z,-178.125,-87.5,.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52949" y="3506481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1985-10-01T00:00:00Z,-176.875,-87.5,.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52949" y="4020795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1985-10-01T00:00:00Z,-175.625,-87.5,.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52949" y="4535109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1985-10-01T00:00:00Z,-174.375,-87.5,.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552949" y="5049423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1985-10-01T00:00:00Z,-173.125,-87.5,.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52949" y="5563736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1985-10-01T00:00:00Z,-171.875,-87.5,.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52949" y="6078050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1985-10-01T00:00:00Z,-170.625,-87.5,.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552949" y="6592364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latin typeface="Arial"/>
                <a:cs typeface="Arial"/>
              </a:rPr>
              <a:t>1985-10-01T00:00:00Z,-169.375,-87.5,.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10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6" y="5771986"/>
            <a:ext cx="1047676" cy="10730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6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38" y="1832816"/>
            <a:ext cx="7398415" cy="5024944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64" y="1829641"/>
            <a:ext cx="7404761" cy="502811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552949" y="1969889"/>
            <a:ext cx="4074192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CDEE0"/>
                </a:solidFill>
                <a:latin typeface="Arial"/>
                <a:cs typeface="Arial"/>
              </a:rPr>
              <a:t>date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longitude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latitude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CDEE0"/>
                </a:solidFill>
                <a:latin typeface="Arial"/>
                <a:cs typeface="Arial"/>
              </a:rPr>
              <a:t>ozone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552949" y="2484203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-179.375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552949" y="2998517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-178.125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52949" y="3506481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-176.875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52949" y="4020795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-175.625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52949" y="4535109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A6AAA9"/>
                </a:solidFill>
                <a:latin typeface="Arial"/>
                <a:cs typeface="Arial"/>
              </a:rPr>
              <a:t>-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174.375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52949" y="5049423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-173.125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552949" y="5563736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-171.875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52949" y="6078050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A6AAA9"/>
                </a:solidFill>
                <a:latin typeface="Arial"/>
                <a:cs typeface="Arial"/>
              </a:rPr>
              <a:t>-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170.625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52949" y="6592364"/>
            <a:ext cx="5595763" cy="380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1985-10-01T00:00:00Z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-169.375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-87.5</a:t>
            </a:r>
            <a:r>
              <a:rPr sz="2475" spc="5" dirty="0">
                <a:latin typeface="Arial"/>
                <a:cs typeface="Arial"/>
              </a:rPr>
              <a:t>,</a:t>
            </a:r>
            <a:r>
              <a:rPr sz="2475" spc="5" dirty="0">
                <a:solidFill>
                  <a:srgbClr val="D6D6D6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603855" y="835207"/>
            <a:ext cx="3058530" cy="732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759" spc="5" dirty="0">
                <a:latin typeface="Arial"/>
                <a:cs typeface="Arial"/>
              </a:rPr>
              <a:t>nimbus.csv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06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720" y="6574410"/>
            <a:ext cx="995785" cy="178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60" spc="5" dirty="0">
                <a:solidFill>
                  <a:srgbClr val="78AAD6"/>
                </a:solidFill>
                <a:latin typeface="Arial"/>
                <a:cs typeface="Arial"/>
              </a:rPr>
              <a:t>CC by RStudio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51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" y="6724008"/>
            <a:ext cx="931638" cy="7937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46" y="241"/>
            <a:ext cx="9854508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37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1132</Words>
  <Application>Microsoft Office PowerPoint</Application>
  <PresentationFormat>Широкоэкранный</PresentationFormat>
  <Paragraphs>339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Анализ данных (Applied Data Science)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Ярославцев</dc:creator>
  <cp:lastModifiedBy>Алексей Ярославцев</cp:lastModifiedBy>
  <cp:revision>2</cp:revision>
  <dcterms:created xsi:type="dcterms:W3CDTF">2019-02-12T00:11:52Z</dcterms:created>
  <dcterms:modified xsi:type="dcterms:W3CDTF">2019-02-12T00:13:01Z</dcterms:modified>
</cp:coreProperties>
</file>